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 id="2147483667" r:id="rId6"/>
    <p:sldMasterId id="2147483693" r:id="rId7"/>
    <p:sldMasterId id="2147483705" r:id="rId8"/>
    <p:sldMasterId id="2147483679" r:id="rId9"/>
  </p:sldMasterIdLst>
  <p:notesMasterIdLst>
    <p:notesMasterId r:id="rId66"/>
  </p:notesMasterIdLst>
  <p:sldIdLst>
    <p:sldId id="256" r:id="rId10"/>
    <p:sldId id="330" r:id="rId11"/>
    <p:sldId id="331" r:id="rId12"/>
    <p:sldId id="332" r:id="rId13"/>
    <p:sldId id="333" r:id="rId14"/>
    <p:sldId id="301" r:id="rId15"/>
    <p:sldId id="409" r:id="rId16"/>
    <p:sldId id="400" r:id="rId17"/>
    <p:sldId id="403" r:id="rId18"/>
    <p:sldId id="393" r:id="rId19"/>
    <p:sldId id="394" r:id="rId20"/>
    <p:sldId id="396" r:id="rId21"/>
    <p:sldId id="308" r:id="rId22"/>
    <p:sldId id="309" r:id="rId23"/>
    <p:sldId id="419" r:id="rId24"/>
    <p:sldId id="397" r:id="rId25"/>
    <p:sldId id="398" r:id="rId26"/>
    <p:sldId id="322" r:id="rId27"/>
    <p:sldId id="340" r:id="rId28"/>
    <p:sldId id="338" r:id="rId29"/>
    <p:sldId id="373" r:id="rId30"/>
    <p:sldId id="406" r:id="rId31"/>
    <p:sldId id="413" r:id="rId32"/>
    <p:sldId id="342" r:id="rId33"/>
    <p:sldId id="402" r:id="rId34"/>
    <p:sldId id="410" r:id="rId35"/>
    <p:sldId id="315" r:id="rId36"/>
    <p:sldId id="341" r:id="rId37"/>
    <p:sldId id="343" r:id="rId38"/>
    <p:sldId id="326" r:id="rId39"/>
    <p:sldId id="344" r:id="rId40"/>
    <p:sldId id="334" r:id="rId41"/>
    <p:sldId id="347" r:id="rId42"/>
    <p:sldId id="349" r:id="rId43"/>
    <p:sldId id="350" r:id="rId44"/>
    <p:sldId id="415" r:id="rId45"/>
    <p:sldId id="352" r:id="rId46"/>
    <p:sldId id="353" r:id="rId47"/>
    <p:sldId id="354" r:id="rId48"/>
    <p:sldId id="355" r:id="rId49"/>
    <p:sldId id="356" r:id="rId50"/>
    <p:sldId id="357" r:id="rId51"/>
    <p:sldId id="358" r:id="rId52"/>
    <p:sldId id="359" r:id="rId53"/>
    <p:sldId id="416" r:id="rId54"/>
    <p:sldId id="414" r:id="rId55"/>
    <p:sldId id="417" r:id="rId56"/>
    <p:sldId id="380" r:id="rId57"/>
    <p:sldId id="362" r:id="rId58"/>
    <p:sldId id="386" r:id="rId59"/>
    <p:sldId id="379" r:id="rId60"/>
    <p:sldId id="361" r:id="rId61"/>
    <p:sldId id="328" r:id="rId62"/>
    <p:sldId id="367" r:id="rId63"/>
    <p:sldId id="369" r:id="rId64"/>
    <p:sldId id="296" r:id="rId65"/>
  </p:sldIdLst>
  <p:sldSz cx="12192000" cy="6858000"/>
  <p:notesSz cx="6858000" cy="12192000"/>
  <p:embeddedFontLs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E27104-E907-EFBD-C3A2-EBB7D79A29F5}" name="Adwoa Afreh" initials="AA" userId="S::afreh@dcbarfoundation.org::6e0a80ce-7920-49c5-8a0c-fefdd26c76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anda Myles" initials="MM" lastIdx="1" clrIdx="6">
    <p:extLst>
      <p:ext uri="{19B8F6BF-5375-455C-9EA6-DF929625EA0E}">
        <p15:presenceInfo xmlns:p15="http://schemas.microsoft.com/office/powerpoint/2012/main" userId="iMr5G8UR5zT2NxMLonQJY1gZyrt0+ZOZCh/3SmMTsFQ=" providerId="None"/>
      </p:ext>
    </p:extLst>
  </p:cmAuthor>
  <p:cmAuthor id="1" name="Aracelis Gray" initials="AG" lastIdx="22" clrIdx="0">
    <p:extLst>
      <p:ext uri="{19B8F6BF-5375-455C-9EA6-DF929625EA0E}">
        <p15:presenceInfo xmlns:p15="http://schemas.microsoft.com/office/powerpoint/2012/main" userId="S-1-12-1-759202369-1309030541-2606976399-3441845633" providerId="AD"/>
      </p:ext>
    </p:extLst>
  </p:cmAuthor>
  <p:cmAuthor id="2" name="Greer Richey" initials="GR" lastIdx="1" clrIdx="1">
    <p:extLst>
      <p:ext uri="{19B8F6BF-5375-455C-9EA6-DF929625EA0E}">
        <p15:presenceInfo xmlns:p15="http://schemas.microsoft.com/office/powerpoint/2012/main" userId="S-1-12-1-4199466968-1250919953-3140929941-1625268047" providerId="AD"/>
      </p:ext>
    </p:extLst>
  </p:cmAuthor>
  <p:cmAuthor id="3" name="Kay Howell" initials="KH" lastIdx="46" clrIdx="2">
    <p:extLst>
      <p:ext uri="{19B8F6BF-5375-455C-9EA6-DF929625EA0E}">
        <p15:presenceInfo xmlns:p15="http://schemas.microsoft.com/office/powerpoint/2012/main" userId="S-1-12-1-2188118271-1103084057-730570651-1182217305" providerId="AD"/>
      </p:ext>
    </p:extLst>
  </p:cmAuthor>
  <p:cmAuthor id="4" name="Aracelis Gray" initials="AG [2]" lastIdx="2" clrIdx="3">
    <p:extLst>
      <p:ext uri="{19B8F6BF-5375-455C-9EA6-DF929625EA0E}">
        <p15:presenceInfo xmlns:p15="http://schemas.microsoft.com/office/powerpoint/2012/main" userId="XSb8aGeznMg1T+AU4F3C6ugO3EzBZ6Etf28I2ymbYsI=" providerId="None"/>
      </p:ext>
    </p:extLst>
  </p:cmAuthor>
  <p:cmAuthor id="5" name="Kay Howell" initials="KH [2]" lastIdx="15" clrIdx="4">
    <p:extLst>
      <p:ext uri="{19B8F6BF-5375-455C-9EA6-DF929625EA0E}">
        <p15:presenceInfo xmlns:p15="http://schemas.microsoft.com/office/powerpoint/2012/main" userId="a5mFXj4okdjEE738HEHTWNDujT4QtBBl481xm+faaxc=" providerId="None"/>
      </p:ext>
    </p:extLst>
  </p:cmAuthor>
  <p:cmAuthor id="6" name="Kirra Jarratt" initials="KJ" lastIdx="4" clrIdx="5">
    <p:extLst>
      <p:ext uri="{19B8F6BF-5375-455C-9EA6-DF929625EA0E}">
        <p15:presenceInfo xmlns:p15="http://schemas.microsoft.com/office/powerpoint/2012/main" userId="VD1uWYlpt5b1rr6yi+BDjw6dlt+Hp0qSma8aYwCF2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60" autoAdjust="0"/>
  </p:normalViewPr>
  <p:slideViewPr>
    <p:cSldViewPr snapToGrid="0">
      <p:cViewPr varScale="1">
        <p:scale>
          <a:sx n="64" d="100"/>
          <a:sy n="64" d="100"/>
        </p:scale>
        <p:origin x="11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font" Target="fonts/font2.fntdata"/><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font" Target="fonts/font1.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celis Gray" userId="2d408241-388d-4e06-8f4d-639b816526cd" providerId="ADAL" clId="{9CF3F00F-6214-46A5-9BEE-1996BF9C8FF1}"/>
    <pc:docChg chg="modSld">
      <pc:chgData name="Aracelis Gray" userId="2d408241-388d-4e06-8f4d-639b816526cd" providerId="ADAL" clId="{9CF3F00F-6214-46A5-9BEE-1996BF9C8FF1}" dt="2023-07-27T15:58:57.807" v="55"/>
      <pc:docMkLst>
        <pc:docMk/>
      </pc:docMkLst>
      <pc:sldChg chg="modNotesTx">
        <pc:chgData name="Aracelis Gray" userId="2d408241-388d-4e06-8f4d-639b816526cd" providerId="ADAL" clId="{9CF3F00F-6214-46A5-9BEE-1996BF9C8FF1}" dt="2023-07-27T15:50:07.319" v="0" actId="20577"/>
        <pc:sldMkLst>
          <pc:docMk/>
          <pc:sldMk cId="0" sldId="256"/>
        </pc:sldMkLst>
      </pc:sldChg>
      <pc:sldChg chg="modNotesTx">
        <pc:chgData name="Aracelis Gray" userId="2d408241-388d-4e06-8f4d-639b816526cd" providerId="ADAL" clId="{9CF3F00F-6214-46A5-9BEE-1996BF9C8FF1}" dt="2023-07-27T15:50:19.708" v="4" actId="20577"/>
        <pc:sldMkLst>
          <pc:docMk/>
          <pc:sldMk cId="969120307" sldId="301"/>
        </pc:sldMkLst>
      </pc:sldChg>
      <pc:sldChg chg="delCm modNotesTx">
        <pc:chgData name="Aracelis Gray" userId="2d408241-388d-4e06-8f4d-639b816526cd" providerId="ADAL" clId="{9CF3F00F-6214-46A5-9BEE-1996BF9C8FF1}" dt="2023-07-27T15:58:57.807" v="55"/>
        <pc:sldMkLst>
          <pc:docMk/>
          <pc:sldMk cId="3381638360" sldId="308"/>
        </pc:sldMkLst>
        <pc:extLst>
          <p:ext xmlns:p="http://schemas.openxmlformats.org/presentationml/2006/main" uri="{D6D511B9-2390-475A-947B-AFAB55BFBCF1}">
            <pc226:cmChg xmlns:pc226="http://schemas.microsoft.com/office/powerpoint/2022/06/main/command" chg="del">
              <pc226:chgData name="Aracelis Gray" userId="2d408241-388d-4e06-8f4d-639b816526cd" providerId="ADAL" clId="{9CF3F00F-6214-46A5-9BEE-1996BF9C8FF1}" dt="2023-07-27T15:58:57.807" v="55"/>
              <pc2:cmMkLst xmlns:pc2="http://schemas.microsoft.com/office/powerpoint/2019/9/main/command">
                <pc:docMk/>
                <pc:sldMk cId="3381638360" sldId="308"/>
                <pc2:cmMk id="{539B5DB7-FFCD-4CFB-AFCE-C22FF8908528}"/>
              </pc2:cmMkLst>
            </pc226:cmChg>
          </p:ext>
        </pc:extLst>
      </pc:sldChg>
      <pc:sldChg chg="modNotesTx">
        <pc:chgData name="Aracelis Gray" userId="2d408241-388d-4e06-8f4d-639b816526cd" providerId="ADAL" clId="{9CF3F00F-6214-46A5-9BEE-1996BF9C8FF1}" dt="2023-07-27T15:50:53.074" v="13" actId="20577"/>
        <pc:sldMkLst>
          <pc:docMk/>
          <pc:sldMk cId="4123713959" sldId="309"/>
        </pc:sldMkLst>
      </pc:sldChg>
      <pc:sldChg chg="modNotesTx">
        <pc:chgData name="Aracelis Gray" userId="2d408241-388d-4e06-8f4d-639b816526cd" providerId="ADAL" clId="{9CF3F00F-6214-46A5-9BEE-1996BF9C8FF1}" dt="2023-07-27T15:51:43.199" v="27" actId="20577"/>
        <pc:sldMkLst>
          <pc:docMk/>
          <pc:sldMk cId="3796586176" sldId="315"/>
        </pc:sldMkLst>
      </pc:sldChg>
      <pc:sldChg chg="modNotesTx">
        <pc:chgData name="Aracelis Gray" userId="2d408241-388d-4e06-8f4d-639b816526cd" providerId="ADAL" clId="{9CF3F00F-6214-46A5-9BEE-1996BF9C8FF1}" dt="2023-07-27T15:51:09.408" v="18" actId="20577"/>
        <pc:sldMkLst>
          <pc:docMk/>
          <pc:sldMk cId="465328146" sldId="322"/>
        </pc:sldMkLst>
      </pc:sldChg>
      <pc:sldChg chg="modNotesTx">
        <pc:chgData name="Aracelis Gray" userId="2d408241-388d-4e06-8f4d-639b816526cd" providerId="ADAL" clId="{9CF3F00F-6214-46A5-9BEE-1996BF9C8FF1}" dt="2023-07-27T15:51:54.434" v="30" actId="20577"/>
        <pc:sldMkLst>
          <pc:docMk/>
          <pc:sldMk cId="3836119913" sldId="326"/>
        </pc:sldMkLst>
      </pc:sldChg>
      <pc:sldChg chg="modNotesTx">
        <pc:chgData name="Aracelis Gray" userId="2d408241-388d-4e06-8f4d-639b816526cd" providerId="ADAL" clId="{9CF3F00F-6214-46A5-9BEE-1996BF9C8FF1}" dt="2023-07-27T15:53:05.379" v="49" actId="20577"/>
        <pc:sldMkLst>
          <pc:docMk/>
          <pc:sldMk cId="254342707" sldId="328"/>
        </pc:sldMkLst>
      </pc:sldChg>
      <pc:sldChg chg="modNotesTx">
        <pc:chgData name="Aracelis Gray" userId="2d408241-388d-4e06-8f4d-639b816526cd" providerId="ADAL" clId="{9CF3F00F-6214-46A5-9BEE-1996BF9C8FF1}" dt="2023-07-27T15:50:10.704" v="1" actId="20577"/>
        <pc:sldMkLst>
          <pc:docMk/>
          <pc:sldMk cId="980528167" sldId="330"/>
        </pc:sldMkLst>
      </pc:sldChg>
      <pc:sldChg chg="modNotesTx">
        <pc:chgData name="Aracelis Gray" userId="2d408241-388d-4e06-8f4d-639b816526cd" providerId="ADAL" clId="{9CF3F00F-6214-46A5-9BEE-1996BF9C8FF1}" dt="2023-07-27T15:50:13.589" v="2" actId="20577"/>
        <pc:sldMkLst>
          <pc:docMk/>
          <pc:sldMk cId="3112293326" sldId="332"/>
        </pc:sldMkLst>
      </pc:sldChg>
      <pc:sldChg chg="modNotesTx">
        <pc:chgData name="Aracelis Gray" userId="2d408241-388d-4e06-8f4d-639b816526cd" providerId="ADAL" clId="{9CF3F00F-6214-46A5-9BEE-1996BF9C8FF1}" dt="2023-07-27T15:50:16.480" v="3" actId="20577"/>
        <pc:sldMkLst>
          <pc:docMk/>
          <pc:sldMk cId="1407330515" sldId="333"/>
        </pc:sldMkLst>
      </pc:sldChg>
      <pc:sldChg chg="modNotesTx">
        <pc:chgData name="Aracelis Gray" userId="2d408241-388d-4e06-8f4d-639b816526cd" providerId="ADAL" clId="{9CF3F00F-6214-46A5-9BEE-1996BF9C8FF1}" dt="2023-07-27T15:52:01.017" v="32" actId="20577"/>
        <pc:sldMkLst>
          <pc:docMk/>
          <pc:sldMk cId="4160519072" sldId="334"/>
        </pc:sldMkLst>
      </pc:sldChg>
      <pc:sldChg chg="modNotesTx">
        <pc:chgData name="Aracelis Gray" userId="2d408241-388d-4e06-8f4d-639b816526cd" providerId="ADAL" clId="{9CF3F00F-6214-46A5-9BEE-1996BF9C8FF1}" dt="2023-07-27T15:51:12.112" v="19" actId="20577"/>
        <pc:sldMkLst>
          <pc:docMk/>
          <pc:sldMk cId="0" sldId="340"/>
        </pc:sldMkLst>
      </pc:sldChg>
      <pc:sldChg chg="modNotesTx">
        <pc:chgData name="Aracelis Gray" userId="2d408241-388d-4e06-8f4d-639b816526cd" providerId="ADAL" clId="{9CF3F00F-6214-46A5-9BEE-1996BF9C8FF1}" dt="2023-07-27T15:51:49.026" v="28" actId="20577"/>
        <pc:sldMkLst>
          <pc:docMk/>
          <pc:sldMk cId="2024680487" sldId="341"/>
        </pc:sldMkLst>
      </pc:sldChg>
      <pc:sldChg chg="modNotesTx">
        <pc:chgData name="Aracelis Gray" userId="2d408241-388d-4e06-8f4d-639b816526cd" providerId="ADAL" clId="{9CF3F00F-6214-46A5-9BEE-1996BF9C8FF1}" dt="2023-07-27T15:51:28.962" v="23" actId="20577"/>
        <pc:sldMkLst>
          <pc:docMk/>
          <pc:sldMk cId="2084826211" sldId="342"/>
        </pc:sldMkLst>
      </pc:sldChg>
      <pc:sldChg chg="modNotesTx">
        <pc:chgData name="Aracelis Gray" userId="2d408241-388d-4e06-8f4d-639b816526cd" providerId="ADAL" clId="{9CF3F00F-6214-46A5-9BEE-1996BF9C8FF1}" dt="2023-07-27T15:51:52.249" v="29" actId="20577"/>
        <pc:sldMkLst>
          <pc:docMk/>
          <pc:sldMk cId="0" sldId="343"/>
        </pc:sldMkLst>
      </pc:sldChg>
      <pc:sldChg chg="modNotesTx">
        <pc:chgData name="Aracelis Gray" userId="2d408241-388d-4e06-8f4d-639b816526cd" providerId="ADAL" clId="{9CF3F00F-6214-46A5-9BEE-1996BF9C8FF1}" dt="2023-07-27T15:51:57.527" v="31" actId="20577"/>
        <pc:sldMkLst>
          <pc:docMk/>
          <pc:sldMk cId="1537083739" sldId="344"/>
        </pc:sldMkLst>
      </pc:sldChg>
      <pc:sldChg chg="modNotesTx">
        <pc:chgData name="Aracelis Gray" userId="2d408241-388d-4e06-8f4d-639b816526cd" providerId="ADAL" clId="{9CF3F00F-6214-46A5-9BEE-1996BF9C8FF1}" dt="2023-07-27T15:52:05.622" v="33" actId="20577"/>
        <pc:sldMkLst>
          <pc:docMk/>
          <pc:sldMk cId="1154516788" sldId="347"/>
        </pc:sldMkLst>
      </pc:sldChg>
      <pc:sldChg chg="modNotesTx">
        <pc:chgData name="Aracelis Gray" userId="2d408241-388d-4e06-8f4d-639b816526cd" providerId="ADAL" clId="{9CF3F00F-6214-46A5-9BEE-1996BF9C8FF1}" dt="2023-07-27T15:52:08.048" v="34" actId="20577"/>
        <pc:sldMkLst>
          <pc:docMk/>
          <pc:sldMk cId="2801262267" sldId="349"/>
        </pc:sldMkLst>
      </pc:sldChg>
      <pc:sldChg chg="modNotesTx">
        <pc:chgData name="Aracelis Gray" userId="2d408241-388d-4e06-8f4d-639b816526cd" providerId="ADAL" clId="{9CF3F00F-6214-46A5-9BEE-1996BF9C8FF1}" dt="2023-07-27T15:52:16.047" v="36" actId="20577"/>
        <pc:sldMkLst>
          <pc:docMk/>
          <pc:sldMk cId="2604243828" sldId="352"/>
        </pc:sldMkLst>
      </pc:sldChg>
      <pc:sldChg chg="modNotesTx">
        <pc:chgData name="Aracelis Gray" userId="2d408241-388d-4e06-8f4d-639b816526cd" providerId="ADAL" clId="{9CF3F00F-6214-46A5-9BEE-1996BF9C8FF1}" dt="2023-07-27T15:52:18.791" v="37" actId="20577"/>
        <pc:sldMkLst>
          <pc:docMk/>
          <pc:sldMk cId="1673040690" sldId="353"/>
        </pc:sldMkLst>
      </pc:sldChg>
      <pc:sldChg chg="modNotesTx">
        <pc:chgData name="Aracelis Gray" userId="2d408241-388d-4e06-8f4d-639b816526cd" providerId="ADAL" clId="{9CF3F00F-6214-46A5-9BEE-1996BF9C8FF1}" dt="2023-07-27T15:52:23.367" v="38" actId="20577"/>
        <pc:sldMkLst>
          <pc:docMk/>
          <pc:sldMk cId="3303191612" sldId="355"/>
        </pc:sldMkLst>
      </pc:sldChg>
      <pc:sldChg chg="modNotesTx">
        <pc:chgData name="Aracelis Gray" userId="2d408241-388d-4e06-8f4d-639b816526cd" providerId="ADAL" clId="{9CF3F00F-6214-46A5-9BEE-1996BF9C8FF1}" dt="2023-07-27T15:52:33.195" v="39" actId="20577"/>
        <pc:sldMkLst>
          <pc:docMk/>
          <pc:sldMk cId="2328417575" sldId="356"/>
        </pc:sldMkLst>
      </pc:sldChg>
      <pc:sldChg chg="modNotesTx">
        <pc:chgData name="Aracelis Gray" userId="2d408241-388d-4e06-8f4d-639b816526cd" providerId="ADAL" clId="{9CF3F00F-6214-46A5-9BEE-1996BF9C8FF1}" dt="2023-07-27T15:52:39.353" v="40" actId="20577"/>
        <pc:sldMkLst>
          <pc:docMk/>
          <pc:sldMk cId="1063250465" sldId="359"/>
        </pc:sldMkLst>
      </pc:sldChg>
      <pc:sldChg chg="modNotesTx">
        <pc:chgData name="Aracelis Gray" userId="2d408241-388d-4e06-8f4d-639b816526cd" providerId="ADAL" clId="{9CF3F00F-6214-46A5-9BEE-1996BF9C8FF1}" dt="2023-07-27T15:53:03.088" v="48" actId="20577"/>
        <pc:sldMkLst>
          <pc:docMk/>
          <pc:sldMk cId="2972889847" sldId="361"/>
        </pc:sldMkLst>
      </pc:sldChg>
      <pc:sldChg chg="modNotesTx">
        <pc:chgData name="Aracelis Gray" userId="2d408241-388d-4e06-8f4d-639b816526cd" providerId="ADAL" clId="{9CF3F00F-6214-46A5-9BEE-1996BF9C8FF1}" dt="2023-07-27T15:52:52.584" v="45" actId="20577"/>
        <pc:sldMkLst>
          <pc:docMk/>
          <pc:sldMk cId="3155926575" sldId="362"/>
        </pc:sldMkLst>
      </pc:sldChg>
      <pc:sldChg chg="modNotesTx">
        <pc:chgData name="Aracelis Gray" userId="2d408241-388d-4e06-8f4d-639b816526cd" providerId="ADAL" clId="{9CF3F00F-6214-46A5-9BEE-1996BF9C8FF1}" dt="2023-07-27T15:53:08.697" v="50" actId="20577"/>
        <pc:sldMkLst>
          <pc:docMk/>
          <pc:sldMk cId="2614615710" sldId="367"/>
        </pc:sldMkLst>
      </pc:sldChg>
      <pc:sldChg chg="modNotesTx">
        <pc:chgData name="Aracelis Gray" userId="2d408241-388d-4e06-8f4d-639b816526cd" providerId="ADAL" clId="{9CF3F00F-6214-46A5-9BEE-1996BF9C8FF1}" dt="2023-07-27T15:53:12.176" v="51" actId="20577"/>
        <pc:sldMkLst>
          <pc:docMk/>
          <pc:sldMk cId="2367337194" sldId="369"/>
        </pc:sldMkLst>
      </pc:sldChg>
      <pc:sldChg chg="modNotesTx">
        <pc:chgData name="Aracelis Gray" userId="2d408241-388d-4e06-8f4d-639b816526cd" providerId="ADAL" clId="{9CF3F00F-6214-46A5-9BEE-1996BF9C8FF1}" dt="2023-07-27T15:51:18.179" v="20" actId="20577"/>
        <pc:sldMkLst>
          <pc:docMk/>
          <pc:sldMk cId="3418587536" sldId="373"/>
        </pc:sldMkLst>
      </pc:sldChg>
      <pc:sldChg chg="modNotesTx">
        <pc:chgData name="Aracelis Gray" userId="2d408241-388d-4e06-8f4d-639b816526cd" providerId="ADAL" clId="{9CF3F00F-6214-46A5-9BEE-1996BF9C8FF1}" dt="2023-07-27T15:53:00.670" v="47" actId="20577"/>
        <pc:sldMkLst>
          <pc:docMk/>
          <pc:sldMk cId="3646499104" sldId="379"/>
        </pc:sldMkLst>
      </pc:sldChg>
      <pc:sldChg chg="modNotesTx">
        <pc:chgData name="Aracelis Gray" userId="2d408241-388d-4e06-8f4d-639b816526cd" providerId="ADAL" clId="{9CF3F00F-6214-46A5-9BEE-1996BF9C8FF1}" dt="2023-07-27T15:52:49.711" v="44" actId="20577"/>
        <pc:sldMkLst>
          <pc:docMk/>
          <pc:sldMk cId="4072214420" sldId="380"/>
        </pc:sldMkLst>
      </pc:sldChg>
      <pc:sldChg chg="modNotesTx">
        <pc:chgData name="Aracelis Gray" userId="2d408241-388d-4e06-8f4d-639b816526cd" providerId="ADAL" clId="{9CF3F00F-6214-46A5-9BEE-1996BF9C8FF1}" dt="2023-07-27T15:52:54.631" v="46" actId="20577"/>
        <pc:sldMkLst>
          <pc:docMk/>
          <pc:sldMk cId="4287586464" sldId="386"/>
        </pc:sldMkLst>
      </pc:sldChg>
      <pc:sldChg chg="modNotesTx">
        <pc:chgData name="Aracelis Gray" userId="2d408241-388d-4e06-8f4d-639b816526cd" providerId="ADAL" clId="{9CF3F00F-6214-46A5-9BEE-1996BF9C8FF1}" dt="2023-07-27T15:50:42.560" v="9" actId="20577"/>
        <pc:sldMkLst>
          <pc:docMk/>
          <pc:sldMk cId="1433158425" sldId="393"/>
        </pc:sldMkLst>
      </pc:sldChg>
      <pc:sldChg chg="delCm modNotesTx">
        <pc:chgData name="Aracelis Gray" userId="2d408241-388d-4e06-8f4d-639b816526cd" providerId="ADAL" clId="{9CF3F00F-6214-46A5-9BEE-1996BF9C8FF1}" dt="2023-07-27T15:58:45.533" v="52"/>
        <pc:sldMkLst>
          <pc:docMk/>
          <pc:sldMk cId="1263677279" sldId="394"/>
        </pc:sldMkLst>
        <pc:extLst>
          <p:ext xmlns:p="http://schemas.openxmlformats.org/presentationml/2006/main" uri="{D6D511B9-2390-475A-947B-AFAB55BFBCF1}">
            <pc226:cmChg xmlns:pc226="http://schemas.microsoft.com/office/powerpoint/2022/06/main/command" chg="del">
              <pc226:chgData name="Aracelis Gray" userId="2d408241-388d-4e06-8f4d-639b816526cd" providerId="ADAL" clId="{9CF3F00F-6214-46A5-9BEE-1996BF9C8FF1}" dt="2023-07-27T15:58:45.533" v="52"/>
              <pc2:cmMkLst xmlns:pc2="http://schemas.microsoft.com/office/powerpoint/2019/9/main/command">
                <pc:docMk/>
                <pc:sldMk cId="1263677279" sldId="394"/>
                <pc2:cmMk id="{891181B7-587D-4802-ABF3-D8C50F09D768}"/>
              </pc2:cmMkLst>
            </pc226:cmChg>
          </p:ext>
        </pc:extLst>
      </pc:sldChg>
      <pc:sldChg chg="delCm modNotesTx">
        <pc:chgData name="Aracelis Gray" userId="2d408241-388d-4e06-8f4d-639b816526cd" providerId="ADAL" clId="{9CF3F00F-6214-46A5-9BEE-1996BF9C8FF1}" dt="2023-07-27T15:58:51.295" v="54" actId="20577"/>
        <pc:sldMkLst>
          <pc:docMk/>
          <pc:sldMk cId="1024133919" sldId="396"/>
        </pc:sldMkLst>
        <pc:extLst>
          <p:ext xmlns:p="http://schemas.openxmlformats.org/presentationml/2006/main" uri="{D6D511B9-2390-475A-947B-AFAB55BFBCF1}">
            <pc226:cmChg xmlns:pc226="http://schemas.microsoft.com/office/powerpoint/2022/06/main/command" chg="del">
              <pc226:chgData name="Aracelis Gray" userId="2d408241-388d-4e06-8f4d-639b816526cd" providerId="ADAL" clId="{9CF3F00F-6214-46A5-9BEE-1996BF9C8FF1}" dt="2023-07-27T15:58:48.282" v="53"/>
              <pc2:cmMkLst xmlns:pc2="http://schemas.microsoft.com/office/powerpoint/2019/9/main/command">
                <pc:docMk/>
                <pc:sldMk cId="1024133919" sldId="396"/>
                <pc2:cmMk id="{92D81748-8BD8-4165-B9A9-BB8ED67F6AAB}"/>
              </pc2:cmMkLst>
            </pc226:cmChg>
          </p:ext>
        </pc:extLst>
      </pc:sldChg>
      <pc:sldChg chg="modNotesTx">
        <pc:chgData name="Aracelis Gray" userId="2d408241-388d-4e06-8f4d-639b816526cd" providerId="ADAL" clId="{9CF3F00F-6214-46A5-9BEE-1996BF9C8FF1}" dt="2023-07-27T15:51:01.816" v="15" actId="20577"/>
        <pc:sldMkLst>
          <pc:docMk/>
          <pc:sldMk cId="2085950263" sldId="397"/>
        </pc:sldMkLst>
      </pc:sldChg>
      <pc:sldChg chg="modNotesTx">
        <pc:chgData name="Aracelis Gray" userId="2d408241-388d-4e06-8f4d-639b816526cd" providerId="ADAL" clId="{9CF3F00F-6214-46A5-9BEE-1996BF9C8FF1}" dt="2023-07-27T15:51:05.728" v="17" actId="20577"/>
        <pc:sldMkLst>
          <pc:docMk/>
          <pc:sldMk cId="2256157548" sldId="398"/>
        </pc:sldMkLst>
      </pc:sldChg>
      <pc:sldChg chg="modNotesTx">
        <pc:chgData name="Aracelis Gray" userId="2d408241-388d-4e06-8f4d-639b816526cd" providerId="ADAL" clId="{9CF3F00F-6214-46A5-9BEE-1996BF9C8FF1}" dt="2023-07-27T15:50:33.129" v="6" actId="20577"/>
        <pc:sldMkLst>
          <pc:docMk/>
          <pc:sldMk cId="3150266550" sldId="400"/>
        </pc:sldMkLst>
      </pc:sldChg>
      <pc:sldChg chg="delCm modNotesTx">
        <pc:chgData name="Aracelis Gray" userId="2d408241-388d-4e06-8f4d-639b816526cd" providerId="ADAL" clId="{9CF3F00F-6214-46A5-9BEE-1996BF9C8FF1}" dt="2023-07-27T15:51:35.611" v="25"/>
        <pc:sldMkLst>
          <pc:docMk/>
          <pc:sldMk cId="928507905" sldId="402"/>
        </pc:sldMkLst>
        <pc:extLst>
          <p:ext xmlns:p="http://schemas.openxmlformats.org/presentationml/2006/main" uri="{D6D511B9-2390-475A-947B-AFAB55BFBCF1}">
            <pc226:cmChg xmlns:pc226="http://schemas.microsoft.com/office/powerpoint/2022/06/main/command" chg="del">
              <pc226:chgData name="Aracelis Gray" userId="2d408241-388d-4e06-8f4d-639b816526cd" providerId="ADAL" clId="{9CF3F00F-6214-46A5-9BEE-1996BF9C8FF1}" dt="2023-07-27T15:51:35.611" v="25"/>
              <pc2:cmMkLst xmlns:pc2="http://schemas.microsoft.com/office/powerpoint/2019/9/main/command">
                <pc:docMk/>
                <pc:sldMk cId="928507905" sldId="402"/>
                <pc2:cmMk id="{BE50C2AA-0885-4C76-A4EA-0E3CA944DD77}"/>
              </pc2:cmMkLst>
            </pc226:cmChg>
          </p:ext>
        </pc:extLst>
      </pc:sldChg>
      <pc:sldChg chg="modNotesTx">
        <pc:chgData name="Aracelis Gray" userId="2d408241-388d-4e06-8f4d-639b816526cd" providerId="ADAL" clId="{9CF3F00F-6214-46A5-9BEE-1996BF9C8FF1}" dt="2023-07-27T15:50:39.424" v="8" actId="20577"/>
        <pc:sldMkLst>
          <pc:docMk/>
          <pc:sldMk cId="3219940670" sldId="403"/>
        </pc:sldMkLst>
      </pc:sldChg>
      <pc:sldChg chg="modNotesTx">
        <pc:chgData name="Aracelis Gray" userId="2d408241-388d-4e06-8f4d-639b816526cd" providerId="ADAL" clId="{9CF3F00F-6214-46A5-9BEE-1996BF9C8FF1}" dt="2023-07-27T15:51:22.439" v="21" actId="20577"/>
        <pc:sldMkLst>
          <pc:docMk/>
          <pc:sldMk cId="2667558850" sldId="406"/>
        </pc:sldMkLst>
      </pc:sldChg>
      <pc:sldChg chg="modNotesTx">
        <pc:chgData name="Aracelis Gray" userId="2d408241-388d-4e06-8f4d-639b816526cd" providerId="ADAL" clId="{9CF3F00F-6214-46A5-9BEE-1996BF9C8FF1}" dt="2023-07-27T15:50:24.703" v="5" actId="20577"/>
        <pc:sldMkLst>
          <pc:docMk/>
          <pc:sldMk cId="2234354771" sldId="409"/>
        </pc:sldMkLst>
      </pc:sldChg>
      <pc:sldChg chg="modNotesTx">
        <pc:chgData name="Aracelis Gray" userId="2d408241-388d-4e06-8f4d-639b816526cd" providerId="ADAL" clId="{9CF3F00F-6214-46A5-9BEE-1996BF9C8FF1}" dt="2023-07-27T15:51:40.575" v="26" actId="20577"/>
        <pc:sldMkLst>
          <pc:docMk/>
          <pc:sldMk cId="457192787" sldId="410"/>
        </pc:sldMkLst>
      </pc:sldChg>
      <pc:sldChg chg="modNotesTx">
        <pc:chgData name="Aracelis Gray" userId="2d408241-388d-4e06-8f4d-639b816526cd" providerId="ADAL" clId="{9CF3F00F-6214-46A5-9BEE-1996BF9C8FF1}" dt="2023-07-27T15:51:26.847" v="22" actId="20577"/>
        <pc:sldMkLst>
          <pc:docMk/>
          <pc:sldMk cId="4206044302" sldId="413"/>
        </pc:sldMkLst>
      </pc:sldChg>
      <pc:sldChg chg="modNotesTx">
        <pc:chgData name="Aracelis Gray" userId="2d408241-388d-4e06-8f4d-639b816526cd" providerId="ADAL" clId="{9CF3F00F-6214-46A5-9BEE-1996BF9C8FF1}" dt="2023-07-27T15:52:45.277" v="42" actId="20577"/>
        <pc:sldMkLst>
          <pc:docMk/>
          <pc:sldMk cId="2014935952" sldId="414"/>
        </pc:sldMkLst>
      </pc:sldChg>
      <pc:sldChg chg="modNotesTx">
        <pc:chgData name="Aracelis Gray" userId="2d408241-388d-4e06-8f4d-639b816526cd" providerId="ADAL" clId="{9CF3F00F-6214-46A5-9BEE-1996BF9C8FF1}" dt="2023-07-27T15:52:12.616" v="35" actId="20577"/>
        <pc:sldMkLst>
          <pc:docMk/>
          <pc:sldMk cId="2286182430" sldId="415"/>
        </pc:sldMkLst>
      </pc:sldChg>
      <pc:sldChg chg="modNotesTx">
        <pc:chgData name="Aracelis Gray" userId="2d408241-388d-4e06-8f4d-639b816526cd" providerId="ADAL" clId="{9CF3F00F-6214-46A5-9BEE-1996BF9C8FF1}" dt="2023-07-27T15:52:43.582" v="41" actId="20577"/>
        <pc:sldMkLst>
          <pc:docMk/>
          <pc:sldMk cId="1772242192" sldId="416"/>
        </pc:sldMkLst>
      </pc:sldChg>
      <pc:sldChg chg="modNotesTx">
        <pc:chgData name="Aracelis Gray" userId="2d408241-388d-4e06-8f4d-639b816526cd" providerId="ADAL" clId="{9CF3F00F-6214-46A5-9BEE-1996BF9C8FF1}" dt="2023-07-27T15:52:47.240" v="43" actId="20577"/>
        <pc:sldMkLst>
          <pc:docMk/>
          <pc:sldMk cId="781224453" sldId="417"/>
        </pc:sldMkLst>
      </pc:sldChg>
      <pc:sldChg chg="modNotesTx">
        <pc:chgData name="Aracelis Gray" userId="2d408241-388d-4e06-8f4d-639b816526cd" providerId="ADAL" clId="{9CF3F00F-6214-46A5-9BEE-1996BF9C8FF1}" dt="2023-07-27T15:50:57.226" v="14" actId="20577"/>
        <pc:sldMkLst>
          <pc:docMk/>
          <pc:sldMk cId="1810242704" sldId="4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05C6-4E6F-A47F-39ED24418EE2}"/>
              </c:ext>
            </c:extLst>
          </c:dPt>
          <c:dPt>
            <c:idx val="1"/>
            <c:bubble3D val="0"/>
            <c:spPr>
              <a:solidFill>
                <a:schemeClr val="accent4"/>
              </a:solidFill>
              <a:ln w="19050">
                <a:solidFill>
                  <a:schemeClr val="lt1"/>
                </a:solidFill>
              </a:ln>
              <a:effectLst>
                <a:glow>
                  <a:srgbClr val="FFD44B">
                    <a:alpha val="40000"/>
                  </a:srgbClr>
                </a:glow>
              </a:effectLst>
            </c:spPr>
            <c:extLst>
              <c:ext xmlns:c16="http://schemas.microsoft.com/office/drawing/2014/chart" uri="{C3380CC4-5D6E-409C-BE32-E72D297353CC}">
                <c16:uniqueId val="{00000003-05C6-4E6F-A47F-39ED24418EE2}"/>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05C6-4E6F-A47F-39ED24418EE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Access to Justice (ATJ)</c:v>
                </c:pt>
                <c:pt idx="1">
                  <c:v>Civil Legal Counsel Projects Program (CLCPP)</c:v>
                </c:pt>
                <c:pt idx="2">
                  <c:v>General Support</c:v>
                </c:pt>
              </c:strCache>
            </c:strRef>
          </c:cat>
          <c:val>
            <c:numRef>
              <c:f>Sheet1!$B$2:$B$4</c:f>
              <c:numCache>
                <c:formatCode>#,##0</c:formatCode>
                <c:ptCount val="3"/>
                <c:pt idx="0">
                  <c:v>16750068</c:v>
                </c:pt>
                <c:pt idx="1">
                  <c:v>8688455</c:v>
                </c:pt>
                <c:pt idx="2">
                  <c:v>1000000</c:v>
                </c:pt>
              </c:numCache>
            </c:numRef>
          </c:val>
          <c:extLst>
            <c:ext xmlns:c16="http://schemas.microsoft.com/office/drawing/2014/chart" uri="{C3380CC4-5D6E-409C-BE32-E72D297353CC}">
              <c16:uniqueId val="{00000006-05C6-4E6F-A47F-39ED24418EE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487771301909307"/>
          <c:y val="6.8673866573295869E-2"/>
          <c:w val="0.42512229015177966"/>
          <c:h val="0.339654890595000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8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a:spcBef>
                <a:spcPts val="1000"/>
              </a:spcBef>
              <a:spcAft>
                <a:spcPts val="1000"/>
              </a:spcAft>
              <a:buSzPts val="1100"/>
              <a:defRPr/>
            </a:pPr>
            <a:endParaRPr lang="en-US" dirty="0">
              <a:solidFill>
                <a:srgbClr val="C00000"/>
              </a:solidFill>
              <a:ea typeface="Calibri"/>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4549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indent="0">
              <a:buSzPts val="1100"/>
              <a:buFont typeface="Arial"/>
              <a:buNone/>
            </a:pPr>
            <a:endParaRPr lang="en-US" dirty="0">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496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a:spcBef>
                <a:spcPts val="1000"/>
              </a:spcBef>
              <a:spcAft>
                <a:spcPts val="1000"/>
              </a:spcAft>
              <a:buSzPts val="1100"/>
            </a:pPr>
            <a:endParaRPr lang="en-US" dirty="0">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70482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948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510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620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indent="0">
              <a:spcBef>
                <a:spcPts val="1000"/>
              </a:spcBef>
              <a:spcAft>
                <a:spcPts val="1000"/>
              </a:spcAft>
              <a:buSzPts val="1100"/>
            </a:pPr>
            <a:endParaRPr lang="en-US" dirty="0"/>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6326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a:buSzPts val="1100"/>
            </a:pPr>
            <a:endParaRPr lang="en-US" dirty="0">
              <a:ea typeface="Calibri"/>
              <a:cs typeface="Calibri"/>
            </a:endParaRPr>
          </a:p>
          <a:p>
            <a:pPr marL="125730">
              <a:spcBef>
                <a:spcPts val="1000"/>
              </a:spcBef>
              <a:spcAft>
                <a:spcPts val="1000"/>
              </a:spcAft>
              <a:buSzPts val="1100"/>
            </a:pPr>
            <a:endParaRPr lang="en-US" dirty="0">
              <a:ea typeface="Calibri"/>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74360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ea typeface="Calibri"/>
              <a:cs typeface="Calibri"/>
            </a:endParaRPr>
          </a:p>
        </p:txBody>
      </p:sp>
    </p:spTree>
    <p:extLst>
      <p:ext uri="{BB962C8B-B14F-4D97-AF65-F5344CB8AC3E}">
        <p14:creationId xmlns:p14="http://schemas.microsoft.com/office/powerpoint/2010/main" val="282373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a:spcBef>
                <a:spcPts val="1000"/>
              </a:spcBef>
              <a:spcAft>
                <a:spcPts val="1000"/>
              </a:spcAft>
              <a:buSzPts val="1100"/>
            </a:pPr>
            <a:endParaRPr lang="en-US" dirty="0"/>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94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a:spcBef>
                <a:spcPts val="1000"/>
              </a:spcBef>
              <a:spcAft>
                <a:spcPts val="1000"/>
              </a:spcAft>
              <a:buSzPts val="1100"/>
            </a:pPr>
            <a:endParaRPr lang="en-US" dirty="0">
              <a:cs typeface="Calibri"/>
            </a:endParaRPr>
          </a:p>
          <a:p>
            <a:pPr>
              <a:buSzPts val="1100"/>
              <a:defRPr/>
            </a:pPr>
            <a:endParaRPr lang="en-US" dirty="0">
              <a:cs typeface="Calibri"/>
            </a:endParaRPr>
          </a:p>
          <a:p>
            <a:pPr marL="125730">
              <a:spcBef>
                <a:spcPts val="1000"/>
              </a:spcBef>
              <a:spcAft>
                <a:spcPts val="1000"/>
              </a:spcAft>
              <a:buSzPts val="1100"/>
              <a:defRPr/>
            </a:pPr>
            <a:endParaRPr lang="en-US" dirty="0">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81618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C373-A04B-4662-8B7E-68E8879A6D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34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190635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2328121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59500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spcBef>
                <a:spcPts val="1000"/>
              </a:spcBef>
              <a:spcAft>
                <a:spcPts val="1000"/>
              </a:spcAft>
              <a:buSzPts val="1100"/>
              <a:defRPr/>
            </a:pPr>
            <a:endParaRPr lang="en-US" dirty="0">
              <a:ea typeface="Calibri"/>
              <a:cs typeface="Calibri"/>
            </a:endParaRPr>
          </a:p>
          <a:p>
            <a:pPr marL="125730">
              <a:spcBef>
                <a:spcPts val="1000"/>
              </a:spcBef>
              <a:spcAft>
                <a:spcPts val="1000"/>
              </a:spcAft>
              <a:buSzPts val="1100"/>
              <a:defRPr/>
            </a:pPr>
            <a:endParaRPr lang="en-US"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56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2005310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ea typeface="Calibri"/>
              <a:cs typeface="Calibri"/>
            </a:endParaRPr>
          </a:p>
        </p:txBody>
      </p:sp>
    </p:spTree>
    <p:extLst>
      <p:ext uri="{BB962C8B-B14F-4D97-AF65-F5344CB8AC3E}">
        <p14:creationId xmlns:p14="http://schemas.microsoft.com/office/powerpoint/2010/main" val="3337664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C373-A04B-4662-8B7E-68E8879A6D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045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1521514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a:defRPr/>
            </a:pPr>
            <a:endParaRPr lang="en-US" dirty="0">
              <a:ea typeface="Calibri"/>
              <a:cs typeface="Calibri"/>
            </a:endParaRPr>
          </a:p>
        </p:txBody>
      </p:sp>
    </p:spTree>
    <p:extLst>
      <p:ext uri="{BB962C8B-B14F-4D97-AF65-F5344CB8AC3E}">
        <p14:creationId xmlns:p14="http://schemas.microsoft.com/office/powerpoint/2010/main" val="3493291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1746041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panose="020F0502020204030204"/>
            </a:endParaRPr>
          </a:p>
        </p:txBody>
      </p:sp>
    </p:spTree>
    <p:extLst>
      <p:ext uri="{BB962C8B-B14F-4D97-AF65-F5344CB8AC3E}">
        <p14:creationId xmlns:p14="http://schemas.microsoft.com/office/powerpoint/2010/main" val="2416575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3242362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b="1" dirty="0">
              <a:ea typeface="Calibri"/>
              <a:cs typeface="Calibri"/>
            </a:endParaRPr>
          </a:p>
        </p:txBody>
      </p:sp>
    </p:spTree>
    <p:extLst>
      <p:ext uri="{BB962C8B-B14F-4D97-AF65-F5344CB8AC3E}">
        <p14:creationId xmlns:p14="http://schemas.microsoft.com/office/powerpoint/2010/main" val="627739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372537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174661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endParaRPr lang="en-US" dirty="0"/>
          </a:p>
        </p:txBody>
      </p:sp>
    </p:spTree>
    <p:extLst>
      <p:ext uri="{BB962C8B-B14F-4D97-AF65-F5344CB8AC3E}">
        <p14:creationId xmlns:p14="http://schemas.microsoft.com/office/powerpoint/2010/main" val="1561453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120755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indent="0">
              <a:spcBef>
                <a:spcPts val="1000"/>
              </a:spcBef>
              <a:spcAft>
                <a:spcPts val="1000"/>
              </a:spcAft>
              <a:buSzPts val="1100"/>
            </a:pPr>
            <a:endParaRPr lang="en-US" dirty="0">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25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a:defRPr/>
            </a:pPr>
            <a:endParaRPr lang="en-US" dirty="0">
              <a:ea typeface="Calibri"/>
              <a:cs typeface="Calibri"/>
            </a:endParaRPr>
          </a:p>
        </p:txBody>
      </p:sp>
    </p:spTree>
    <p:extLst>
      <p:ext uri="{BB962C8B-B14F-4D97-AF65-F5344CB8AC3E}">
        <p14:creationId xmlns:p14="http://schemas.microsoft.com/office/powerpoint/2010/main" val="303822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Tree>
    <p:extLst>
      <p:ext uri="{BB962C8B-B14F-4D97-AF65-F5344CB8AC3E}">
        <p14:creationId xmlns:p14="http://schemas.microsoft.com/office/powerpoint/2010/main" val="2537126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a:p>
        </p:txBody>
      </p:sp>
    </p:spTree>
    <p:extLst>
      <p:ext uri="{BB962C8B-B14F-4D97-AF65-F5344CB8AC3E}">
        <p14:creationId xmlns:p14="http://schemas.microsoft.com/office/powerpoint/2010/main" val="1254600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1917361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621336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1990091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574724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296362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3487335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14164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25730">
              <a:spcBef>
                <a:spcPts val="1000"/>
              </a:spcBef>
              <a:spcAft>
                <a:spcPts val="1000"/>
              </a:spcAft>
              <a:buSzPts val="1100"/>
            </a:pPr>
            <a:endParaRPr lang="en-US" dirty="0">
              <a:ea typeface="Calibri"/>
              <a:cs typeface="Calibri"/>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46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algn="r"/>
            <a:endParaRPr lang="en-US" dirty="0">
              <a:cs typeface="Calibri"/>
            </a:endParaRPr>
          </a:p>
        </p:txBody>
      </p:sp>
    </p:spTree>
    <p:extLst>
      <p:ext uri="{BB962C8B-B14F-4D97-AF65-F5344CB8AC3E}">
        <p14:creationId xmlns:p14="http://schemas.microsoft.com/office/powerpoint/2010/main" val="2745002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2332444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678892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4043080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4217256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4e4da26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d34e4da26e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indent="-298450">
              <a:buSzPts val="1100"/>
              <a:buFont typeface="Arial"/>
              <a:buChar char="-"/>
            </a:pPr>
            <a:endParaRPr lang="en-US" dirty="0">
              <a:ea typeface="Calibri"/>
              <a:cs typeface="Calibri"/>
            </a:endParaRPr>
          </a:p>
          <a:p>
            <a:pPr marL="125730">
              <a:spcBef>
                <a:spcPts val="1000"/>
              </a:spcBef>
              <a:spcAft>
                <a:spcPts val="1000"/>
              </a:spcAft>
              <a:buSzPts val="1100"/>
            </a:pPr>
            <a:endParaRPr lang="en-US" strike="sngStrike" dirty="0">
              <a:ea typeface="Calibri" panose="020F0502020204030204"/>
              <a:cs typeface="Calibri" panose="020F0502020204030204"/>
            </a:endParaRPr>
          </a:p>
          <a:p>
            <a:pPr marL="125730">
              <a:spcBef>
                <a:spcPts val="1000"/>
              </a:spcBef>
              <a:spcAft>
                <a:spcPts val="1000"/>
              </a:spcAft>
              <a:buSzPts val="1100"/>
            </a:pPr>
            <a:endParaRPr lang="en-US" dirty="0">
              <a:ea typeface="Calibri" panose="020F0502020204030204"/>
              <a:cs typeface="Calibri" panose="020F0502020204030204"/>
            </a:endParaRPr>
          </a:p>
        </p:txBody>
      </p:sp>
      <p:sp>
        <p:nvSpPr>
          <p:cNvPr id="120" name="Google Shape;120;gd34e4da26e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50269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spcBef>
                <a:spcPts val="1000"/>
              </a:spcBef>
              <a:spcAft>
                <a:spcPts val="1000"/>
              </a:spcAft>
              <a:buSzPts val="1100"/>
              <a:defRPr/>
            </a:pPr>
            <a:endParaRPr lang="en-US"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solidFill>
                <a:srgbClr val="C00000"/>
              </a:solidFill>
              <a:ea typeface="Calibri"/>
              <a:cs typeface="Calibri"/>
            </a:endParaRPr>
          </a:p>
        </p:txBody>
      </p:sp>
    </p:spTree>
    <p:extLst>
      <p:ext uri="{BB962C8B-B14F-4D97-AF65-F5344CB8AC3E}">
        <p14:creationId xmlns:p14="http://schemas.microsoft.com/office/powerpoint/2010/main" val="135111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ea typeface="Calibri"/>
              <a:cs typeface="Calibri"/>
            </a:endParaRPr>
          </a:p>
        </p:txBody>
      </p:sp>
    </p:spTree>
    <p:extLst>
      <p:ext uri="{BB962C8B-B14F-4D97-AF65-F5344CB8AC3E}">
        <p14:creationId xmlns:p14="http://schemas.microsoft.com/office/powerpoint/2010/main" val="347485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19"/>
          <p:cNvSpPr txBox="1">
            <a:spLocks noGrp="1"/>
          </p:cNvSpPr>
          <p:nvPr>
            <p:ph type="body" idx="2"/>
          </p:nvPr>
        </p:nvSpPr>
        <p:spPr>
          <a:xfrm>
            <a:off x="109728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1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19"/>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627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203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21"/>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39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1FEA644-613E-4546-A957-2137551F11BB}" type="datetime1">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2A63B-E178-473C-A347-261B962F1E9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4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486918" indent="-347472">
              <a:lnSpc>
                <a:spcPct val="80000"/>
              </a:lnSpc>
              <a:spcBef>
                <a:spcPts val="1200"/>
              </a:spcBef>
              <a:spcAft>
                <a:spcPts val="200"/>
              </a:spcAft>
              <a:buClr>
                <a:schemeClr val="accent2"/>
              </a:buClr>
              <a:buSzPct val="150000"/>
              <a:buFont typeface="Arial" panose="020B0604020202020204" pitchFamily="34" charset="0"/>
              <a:buChar char="•"/>
              <a:defRPr/>
            </a:lvl2pPr>
            <a:lvl3pPr marL="669798" indent="-347472">
              <a:lnSpc>
                <a:spcPct val="80000"/>
              </a:lnSpc>
              <a:spcBef>
                <a:spcPts val="1200"/>
              </a:spcBef>
              <a:spcAft>
                <a:spcPts val="200"/>
              </a:spcAft>
              <a:buClrTx/>
              <a:buSzPct val="150000"/>
              <a:buFont typeface="Calibri" panose="020F0502020204030204" pitchFamily="34" charset="0"/>
              <a:buChar char="‒"/>
              <a:defRPr/>
            </a:lvl3pPr>
            <a:lvl4pPr marL="852678" indent="-347472">
              <a:lnSpc>
                <a:spcPct val="80000"/>
              </a:lnSpc>
              <a:spcBef>
                <a:spcPts val="1200"/>
              </a:spcBef>
              <a:spcAft>
                <a:spcPts val="200"/>
              </a:spcAft>
              <a:buClrTx/>
              <a:buSzPct val="100000"/>
              <a:buFont typeface="Courier New" panose="02070309020205020404" pitchFamily="49" charset="0"/>
              <a:buChar char="o"/>
              <a:defRPr/>
            </a:lvl4pPr>
            <a:lvl5pPr marL="1035558" indent="-347472">
              <a:lnSpc>
                <a:spcPct val="80000"/>
              </a:lnSpc>
              <a:spcBef>
                <a:spcPts val="1200"/>
              </a:spcBef>
              <a:spcAft>
                <a:spcPts val="200"/>
              </a:spcAft>
              <a:buClrTx/>
              <a:buSzPct val="15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A261F-4A00-469D-808B-F0E271C471A2}" type="datetime1">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2130675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DC99A-9206-4DAE-BC98-09B3CB1D17F5}" type="datetime1">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2A63B-E178-473C-A347-261B962F1E9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1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6D63B-FB70-434F-9D88-CBA80B07D65C}" type="datetime1">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54667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9ED1C4-1772-47A7-B9CE-FF84A97D5B71}" type="datetime1">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3429717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77527-0C74-49A8-A43F-31775086F86A}" type="datetime1">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3586854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C9B91D-A6F6-433B-A650-F075B32D60D0}" type="datetime1">
              <a:rPr lang="en-US" smtClean="0"/>
              <a:t>7/27/2023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29331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1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15"/>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4688D397-BC01-4FFE-BE52-1F1F73BA94EB}" type="datetime1">
              <a:rPr lang="en-US" smtClean="0"/>
              <a:t>7/27/2023</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92A63B-E178-473C-A347-261B962F1E9C}" type="slidenum">
              <a:rPr lang="en-US" smtClean="0"/>
              <a:pPr/>
              <a:t>‹#›</a:t>
            </a:fld>
            <a:endParaRPr lang="en-US"/>
          </a:p>
        </p:txBody>
      </p:sp>
    </p:spTree>
    <p:extLst>
      <p:ext uri="{BB962C8B-B14F-4D97-AF65-F5344CB8AC3E}">
        <p14:creationId xmlns:p14="http://schemas.microsoft.com/office/powerpoint/2010/main" val="1253419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14C9FC-C2C8-407B-A409-ABEEC4DB1F3E}" type="datetime1">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321880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106-3FCF-43FE-86CB-5AFF6B502F37}" type="datetime1">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1349115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B8997-99A4-4ACF-B963-C785C1771B57}" type="datetime1">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2A63B-E178-473C-A347-261B962F1E9C}" type="slidenum">
              <a:rPr lang="en-US" smtClean="0"/>
              <a:pPr/>
              <a:t>‹#›</a:t>
            </a:fld>
            <a:endParaRPr lang="en-US"/>
          </a:p>
        </p:txBody>
      </p:sp>
    </p:spTree>
    <p:extLst>
      <p:ext uri="{BB962C8B-B14F-4D97-AF65-F5344CB8AC3E}">
        <p14:creationId xmlns:p14="http://schemas.microsoft.com/office/powerpoint/2010/main" val="328113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5113-8188-45D5-B6D1-87BA5B092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8A9E9-2D02-4B72-9307-266574D0B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37E2D1-C100-4AB7-81F3-CB87364EAAE0}"/>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9F89CDCC-B76E-4BED-AF69-927D2C9B2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7FD31-63DD-4F4C-A0F8-1A92C68D1C0B}"/>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3103001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4318-DB71-4866-93EC-3B8F6CAF7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428BE-8A72-4A82-AF2A-ACBF9BDB35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81566-862E-45F6-AE6C-31540D5DA508}"/>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7A5398C7-3508-460F-B2B3-930AEA6B8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F73E7-C9EC-455A-8D1D-37AEDEA061A3}"/>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481503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17D5-2B1C-4F5A-92B6-5814F0E80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CFAA0-4A03-47FF-A177-2BA967BBE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94D564-0A0A-4729-9B5F-7C0F82475F89}"/>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BDD15D0A-2652-4506-9D54-8DDD47B74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0897E-7267-4DB9-9744-5DB5B711698E}"/>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123582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07FA-2FCC-4DE4-8B0A-CCB0BE5CD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09681-8D6B-49AE-A88F-7F43A912A9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8F2CB5-C457-4760-B3B4-58428A9C53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DB394-BD0B-4E96-8D34-8CD2ED5FD96C}"/>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6" name="Footer Placeholder 5">
            <a:extLst>
              <a:ext uri="{FF2B5EF4-FFF2-40B4-BE49-F238E27FC236}">
                <a16:creationId xmlns:a16="http://schemas.microsoft.com/office/drawing/2014/main" id="{21C04431-0D77-4B6E-8ECF-E0A7E8F65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FFC5F-53E4-4E88-88B0-D1E80A4F1B1E}"/>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3124753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F2FE-A80C-4691-A485-A31AA8761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807F8D-AE23-4D72-BA53-794CD21D3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BBE95A-B370-49D1-9BB2-3864E4B1B8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97A971-C1CD-49BC-A7F0-A1C2384B4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618B7D-C7E2-4172-9DE3-D1A2947EF9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6EB18-6D1B-42DE-B79A-C1480405A0DA}"/>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8" name="Footer Placeholder 7">
            <a:extLst>
              <a:ext uri="{FF2B5EF4-FFF2-40B4-BE49-F238E27FC236}">
                <a16:creationId xmlns:a16="http://schemas.microsoft.com/office/drawing/2014/main" id="{320B5D6E-FF5A-4FF3-A0C7-A73F56185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A24F3-450A-4651-957B-6B95170BD915}"/>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517229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C7DE-B213-4A84-8905-80C6AD2584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B1203B-675F-4386-8BED-E9E5C2A90315}"/>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4" name="Footer Placeholder 3">
            <a:extLst>
              <a:ext uri="{FF2B5EF4-FFF2-40B4-BE49-F238E27FC236}">
                <a16:creationId xmlns:a16="http://schemas.microsoft.com/office/drawing/2014/main" id="{26537C7C-5B50-4C8F-81D4-80A9A5A5F0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86CBE-08C7-44D8-9BCB-A7A4BBFF9B9D}"/>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44762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1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48214-6B6C-4CE0-B0CB-8C3D564217AF}"/>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3" name="Footer Placeholder 2">
            <a:extLst>
              <a:ext uri="{FF2B5EF4-FFF2-40B4-BE49-F238E27FC236}">
                <a16:creationId xmlns:a16="http://schemas.microsoft.com/office/drawing/2014/main" id="{3D2C525F-8677-46FC-9128-01F880C9E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D7F28-22A6-4F62-B2B5-26096D7CDF59}"/>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3954249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E35A-B6EC-4019-8DF8-AD263E1A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50572-6C5E-4D43-89FC-5B78CF28D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52554-7709-4291-A355-76D402208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513964-DA92-498A-9051-24E4E6630A5E}"/>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6" name="Footer Placeholder 5">
            <a:extLst>
              <a:ext uri="{FF2B5EF4-FFF2-40B4-BE49-F238E27FC236}">
                <a16:creationId xmlns:a16="http://schemas.microsoft.com/office/drawing/2014/main" id="{22188C81-4B6C-4097-974F-530413EFB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E326D-334D-48D3-948B-774DC01EB148}"/>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760461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9C60-0CBC-4A5A-9017-9D3D4862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FF386-F1A7-4D13-B98B-A3D0F11C1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147CB-2586-4F2D-88A9-11C8DC364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A698B7-4B90-4A3C-8E6C-3DEED73D4510}"/>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6" name="Footer Placeholder 5">
            <a:extLst>
              <a:ext uri="{FF2B5EF4-FFF2-40B4-BE49-F238E27FC236}">
                <a16:creationId xmlns:a16="http://schemas.microsoft.com/office/drawing/2014/main" id="{9D6CC570-C344-42A6-B1FF-5BD62E3ED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28F7F-DEA5-4EE1-B3CA-C9ACDDAAF9CF}"/>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2932049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E1E7-7B4D-432D-876C-EC8CCA379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AE8DA-092F-439E-80B8-6A9121F432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C347A-6BDC-430F-B0D7-A84A2264C994}"/>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B9868881-2024-4422-9755-B2DA8A671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494B6-9C0E-44A6-8C7A-7CAD0F748786}"/>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3440683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969DF-8677-46D4-A1BD-EDB17BF774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9812A-9BC2-467B-8BDC-1B7FD0C07F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C5893-B2D7-4330-A3D1-52A713AFD98B}"/>
              </a:ext>
            </a:extLst>
          </p:cNvPr>
          <p:cNvSpPr>
            <a:spLocks noGrp="1"/>
          </p:cNvSpPr>
          <p:nvPr>
            <p:ph type="dt" sz="half" idx="10"/>
          </p:nvPr>
        </p:nvSpPr>
        <p:spPr/>
        <p:txBody>
          <a:body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088E1C93-065E-443E-AAA0-50D17B62F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83E8F-AC6D-42C4-8BD4-B511E692C039}"/>
              </a:ext>
            </a:extLst>
          </p:cNvPr>
          <p:cNvSpPr>
            <a:spLocks noGrp="1"/>
          </p:cNvSpPr>
          <p:nvPr>
            <p:ph type="sldNum" sz="quarter" idx="12"/>
          </p:nvPr>
        </p:nvSpPr>
        <p:spPr/>
        <p:txBody>
          <a:bodyPr/>
          <a:lstStyle/>
          <a:p>
            <a:fld id="{689C1836-73EF-4960-8C07-4E198E95FAF2}" type="slidenum">
              <a:rPr lang="en-US" smtClean="0"/>
              <a:t>‹#›</a:t>
            </a:fld>
            <a:endParaRPr lang="en-US"/>
          </a:p>
        </p:txBody>
      </p:sp>
    </p:spTree>
    <p:extLst>
      <p:ext uri="{BB962C8B-B14F-4D97-AF65-F5344CB8AC3E}">
        <p14:creationId xmlns:p14="http://schemas.microsoft.com/office/powerpoint/2010/main" val="1309000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4BCF-165A-41E8-830E-9280B88E8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8A99C-4465-44B0-AE79-F8D7304B8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625167-56D4-4A7E-8D8F-FD4F79751AFA}"/>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087E5FD1-F46C-4712-9B05-96D4B4E96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951DA-5351-4E38-842F-00B82AEBCC94}"/>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1394348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DEBD-8022-472A-BCDF-2EC60B3A7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5A03D-B462-453C-ADF8-C20BAC6924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53174-8158-41C2-BEA1-052DB5C4CF60}"/>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FCF78B74-66C0-4844-9C5F-EF50E10C2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30F43-354A-4C22-9F8B-754A8E736721}"/>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3821576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49BA-EC54-4877-8F89-E851D7A88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510198-2FAE-4285-AD97-F72F6A7BB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4AACC6-D324-482C-8798-35A2D673473D}"/>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0252DFE5-279C-4070-9A92-AFD5EF8F1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8EF2D-8CAC-4517-B8EE-C4BBA0CA06D7}"/>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1831401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E8C5-E3B1-43F0-BC0C-DC0ED2B53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B45D4-0446-483D-AF58-BD758B8DD3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38A83-2AB8-40F2-89AC-9248D2AACA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3F41B-3E4D-42A0-9705-FE22A098DF76}"/>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6" name="Footer Placeholder 5">
            <a:extLst>
              <a:ext uri="{FF2B5EF4-FFF2-40B4-BE49-F238E27FC236}">
                <a16:creationId xmlns:a16="http://schemas.microsoft.com/office/drawing/2014/main" id="{7E433D86-E826-45F7-8738-2BF00B8EC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4990F-2C5C-45CB-9668-C9A73F756A86}"/>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52347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369B-246C-4100-A864-26FB3618A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6C583E-1513-4437-99DE-D42B84886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3CA0D9-6CFE-4C85-8FE4-BB2FBD3487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F0CD8-7BCF-4FA0-8406-4E61B6C39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58BDAB-B378-409B-B711-B895B9E8F0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FE8E16-1ED3-4CEC-A57C-F75F6C1C5675}"/>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8" name="Footer Placeholder 7">
            <a:extLst>
              <a:ext uri="{FF2B5EF4-FFF2-40B4-BE49-F238E27FC236}">
                <a16:creationId xmlns:a16="http://schemas.microsoft.com/office/drawing/2014/main" id="{8963DC6A-E892-4834-AC23-E3F36019F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15C79-C213-4339-AE86-77152936E3BB}"/>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369435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17"/>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7"/>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17"/>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17"/>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ACCE-4F3A-4444-A09C-EC12164FE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D4BE6-3E5B-4DAF-89C9-92435C6DA16C}"/>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4" name="Footer Placeholder 3">
            <a:extLst>
              <a:ext uri="{FF2B5EF4-FFF2-40B4-BE49-F238E27FC236}">
                <a16:creationId xmlns:a16="http://schemas.microsoft.com/office/drawing/2014/main" id="{03CEC8D8-9DEF-461C-9EA9-E18BEAD44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E5917-2B68-4274-B3A8-4464F1BA74D0}"/>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646484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08B9A-9E3B-4E53-A627-03A01ECEC503}"/>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3" name="Footer Placeholder 2">
            <a:extLst>
              <a:ext uri="{FF2B5EF4-FFF2-40B4-BE49-F238E27FC236}">
                <a16:creationId xmlns:a16="http://schemas.microsoft.com/office/drawing/2014/main" id="{060F8DA4-9D8B-4B06-A07E-D2DDB4648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877DB7-EBCC-4DC0-876B-B79547411ADA}"/>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1763520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01BC-7122-4D6C-B6B4-966285FAC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132A8-97D8-47B2-8730-636016123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92CE6-DE04-4F7E-BD84-E5E590026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72D9DC-D22B-4CD0-8AD9-ED4816030BEC}"/>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6" name="Footer Placeholder 5">
            <a:extLst>
              <a:ext uri="{FF2B5EF4-FFF2-40B4-BE49-F238E27FC236}">
                <a16:creationId xmlns:a16="http://schemas.microsoft.com/office/drawing/2014/main" id="{7CFB2FB3-3AA7-4F9C-AB3C-76281E1A4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C57ED-37DD-44A4-98A4-ED358BFA3E39}"/>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1288149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98C1-BDC5-455E-ADAD-D1E0C7029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578EE1-3376-404D-974A-948B7A16D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491B15-09B1-40C2-A533-D96B624B5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47BACB-7116-459E-9291-64F80F669358}"/>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6" name="Footer Placeholder 5">
            <a:extLst>
              <a:ext uri="{FF2B5EF4-FFF2-40B4-BE49-F238E27FC236}">
                <a16:creationId xmlns:a16="http://schemas.microsoft.com/office/drawing/2014/main" id="{5C7E4772-EB9B-40B6-B302-FAD32AF5D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12840-F95D-4FD2-B9C9-708AA4B130BF}"/>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4166870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4A46-623C-4DBC-B4EA-2D86CA2DB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D1CC6-CDF2-4317-BCDC-4CD3EA9F92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C3520-A625-4157-809A-7F349EF03E34}"/>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307DDE3D-1735-4F67-84C9-336D642C0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462B6-E372-4007-8AAB-05899462EFF0}"/>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2618668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1DA50-55DC-4D70-9707-D15057AF84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4CCBE-B692-423C-9F92-440C9980C6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42383-B23F-4FE4-91B7-1A12CF45B4CD}"/>
              </a:ext>
            </a:extLst>
          </p:cNvPr>
          <p:cNvSpPr>
            <a:spLocks noGrp="1"/>
          </p:cNvSpPr>
          <p:nvPr>
            <p:ph type="dt" sz="half" idx="10"/>
          </p:nvPr>
        </p:nvSpPr>
        <p:spPr/>
        <p:txBody>
          <a:body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E378D1A1-4A77-499F-94F4-2F3BAF84E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1EE91-8BE1-493F-9F3D-8FDD746A8355}"/>
              </a:ext>
            </a:extLst>
          </p:cNvPr>
          <p:cNvSpPr>
            <a:spLocks noGrp="1"/>
          </p:cNvSpPr>
          <p:nvPr>
            <p:ph type="sldNum" sz="quarter" idx="12"/>
          </p:nvPr>
        </p:nvSpPr>
        <p:spPr/>
        <p:txBody>
          <a:bodyPr/>
          <a:lstStyle/>
          <a:p>
            <a:fld id="{7B7E33E0-DA5D-4FE7-822D-D6E39C0590D9}" type="slidenum">
              <a:rPr lang="en-US" smtClean="0"/>
              <a:t>‹#›</a:t>
            </a:fld>
            <a:endParaRPr lang="en-US"/>
          </a:p>
        </p:txBody>
      </p:sp>
    </p:spTree>
    <p:extLst>
      <p:ext uri="{BB962C8B-B14F-4D97-AF65-F5344CB8AC3E}">
        <p14:creationId xmlns:p14="http://schemas.microsoft.com/office/powerpoint/2010/main" val="3502761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8"/>
        <p:cNvGrpSpPr/>
        <p:nvPr/>
      </p:nvGrpSpPr>
      <p:grpSpPr>
        <a:xfrm>
          <a:off x="0" y="0"/>
          <a:ext cx="0" cy="0"/>
          <a:chOff x="0" y="0"/>
          <a:chExt cx="0" cy="0"/>
        </a:xfrm>
      </p:grpSpPr>
      <p:sp>
        <p:nvSpPr>
          <p:cNvPr id="19" name="Google Shape;19;p1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1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15"/>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3713579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1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0110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33"/>
        <p:cNvGrpSpPr/>
        <p:nvPr/>
      </p:nvGrpSpPr>
      <p:grpSpPr>
        <a:xfrm>
          <a:off x="0" y="0"/>
          <a:ext cx="0" cy="0"/>
          <a:chOff x="0" y="0"/>
          <a:chExt cx="0" cy="0"/>
        </a:xfrm>
      </p:grpSpPr>
      <p:sp>
        <p:nvSpPr>
          <p:cNvPr id="34" name="Google Shape;34;p17"/>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7"/>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17"/>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17"/>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431773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18"/>
          <p:cNvSpPr txBox="1">
            <a:spLocks noGrp="1"/>
          </p:cNvSpPr>
          <p:nvPr>
            <p:ph type="body" idx="2"/>
          </p:nvPr>
        </p:nvSpPr>
        <p:spPr>
          <a:xfrm>
            <a:off x="6217920" y="1845737"/>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1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580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18"/>
          <p:cNvSpPr txBox="1">
            <a:spLocks noGrp="1"/>
          </p:cNvSpPr>
          <p:nvPr>
            <p:ph type="body" idx="2"/>
          </p:nvPr>
        </p:nvSpPr>
        <p:spPr>
          <a:xfrm>
            <a:off x="6217920" y="1845737"/>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1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19"/>
          <p:cNvSpPr txBox="1">
            <a:spLocks noGrp="1"/>
          </p:cNvSpPr>
          <p:nvPr>
            <p:ph type="body" idx="2"/>
          </p:nvPr>
        </p:nvSpPr>
        <p:spPr>
          <a:xfrm>
            <a:off x="109728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1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19"/>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618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2037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21"/>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392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9"/>
        <p:cNvGrpSpPr/>
        <p:nvPr/>
      </p:nvGrpSpPr>
      <p:grpSpPr>
        <a:xfrm>
          <a:off x="0" y="0"/>
          <a:ext cx="0" cy="0"/>
          <a:chOff x="0" y="0"/>
          <a:chExt cx="0" cy="0"/>
        </a:xfrm>
      </p:grpSpPr>
      <p:sp>
        <p:nvSpPr>
          <p:cNvPr id="70" name="Google Shape;70;p22"/>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a:off x="4613650" y="731520"/>
            <a:ext cx="6679191"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2"/>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39302A"/>
                </a:solidFill>
                <a:latin typeface="Calibri"/>
                <a:ea typeface="Calibri"/>
                <a:cs typeface="Calibri"/>
                <a:sym typeface="Calibri"/>
              </a:defRPr>
            </a:lvl1pPr>
            <a:lvl2pPr marL="0" lvl="1" indent="0" algn="r">
              <a:spcBef>
                <a:spcPts val="0"/>
              </a:spcBef>
              <a:buNone/>
              <a:defRPr sz="1050" b="0" i="0" u="none" strike="noStrike" cap="none">
                <a:solidFill>
                  <a:srgbClr val="39302A"/>
                </a:solidFill>
                <a:latin typeface="Calibri"/>
                <a:ea typeface="Calibri"/>
                <a:cs typeface="Calibri"/>
                <a:sym typeface="Calibri"/>
              </a:defRPr>
            </a:lvl2pPr>
            <a:lvl3pPr marL="0" lvl="2" indent="0" algn="r">
              <a:spcBef>
                <a:spcPts val="0"/>
              </a:spcBef>
              <a:buNone/>
              <a:defRPr sz="1050" b="0" i="0" u="none" strike="noStrike" cap="none">
                <a:solidFill>
                  <a:srgbClr val="39302A"/>
                </a:solidFill>
                <a:latin typeface="Calibri"/>
                <a:ea typeface="Calibri"/>
                <a:cs typeface="Calibri"/>
                <a:sym typeface="Calibri"/>
              </a:defRPr>
            </a:lvl3pPr>
            <a:lvl4pPr marL="0" lvl="3" indent="0" algn="r">
              <a:spcBef>
                <a:spcPts val="0"/>
              </a:spcBef>
              <a:buNone/>
              <a:defRPr sz="1050" b="0" i="0" u="none" strike="noStrike" cap="none">
                <a:solidFill>
                  <a:srgbClr val="39302A"/>
                </a:solidFill>
                <a:latin typeface="Calibri"/>
                <a:ea typeface="Calibri"/>
                <a:cs typeface="Calibri"/>
                <a:sym typeface="Calibri"/>
              </a:defRPr>
            </a:lvl4pPr>
            <a:lvl5pPr marL="0" lvl="4" indent="0" algn="r">
              <a:spcBef>
                <a:spcPts val="0"/>
              </a:spcBef>
              <a:buNone/>
              <a:defRPr sz="1050" b="0" i="0" u="none" strike="noStrike" cap="none">
                <a:solidFill>
                  <a:srgbClr val="39302A"/>
                </a:solidFill>
                <a:latin typeface="Calibri"/>
                <a:ea typeface="Calibri"/>
                <a:cs typeface="Calibri"/>
                <a:sym typeface="Calibri"/>
              </a:defRPr>
            </a:lvl5pPr>
            <a:lvl6pPr marL="0" lvl="5" indent="0" algn="r">
              <a:spcBef>
                <a:spcPts val="0"/>
              </a:spcBef>
              <a:buNone/>
              <a:defRPr sz="1050" b="0" i="0" u="none" strike="noStrike" cap="none">
                <a:solidFill>
                  <a:srgbClr val="39302A"/>
                </a:solidFill>
                <a:latin typeface="Calibri"/>
                <a:ea typeface="Calibri"/>
                <a:cs typeface="Calibri"/>
                <a:sym typeface="Calibri"/>
              </a:defRPr>
            </a:lvl6pPr>
            <a:lvl7pPr marL="0" lvl="6" indent="0" algn="r">
              <a:spcBef>
                <a:spcPts val="0"/>
              </a:spcBef>
              <a:buNone/>
              <a:defRPr sz="1050" b="0" i="0" u="none" strike="noStrike" cap="none">
                <a:solidFill>
                  <a:srgbClr val="39302A"/>
                </a:solidFill>
                <a:latin typeface="Calibri"/>
                <a:ea typeface="Calibri"/>
                <a:cs typeface="Calibri"/>
                <a:sym typeface="Calibri"/>
              </a:defRPr>
            </a:lvl7pPr>
            <a:lvl8pPr marL="0" lvl="7" indent="0" algn="r">
              <a:spcBef>
                <a:spcPts val="0"/>
              </a:spcBef>
              <a:buNone/>
              <a:defRPr sz="1050" b="0" i="0" u="none" strike="noStrike" cap="none">
                <a:solidFill>
                  <a:srgbClr val="39302A"/>
                </a:solidFill>
                <a:latin typeface="Calibri"/>
                <a:ea typeface="Calibri"/>
                <a:cs typeface="Calibri"/>
                <a:sym typeface="Calibri"/>
              </a:defRPr>
            </a:lvl8pPr>
            <a:lvl9pPr marL="0" lvl="8" indent="0" algn="r">
              <a:spcBef>
                <a:spcPts val="0"/>
              </a:spcBef>
              <a:buNone/>
              <a:defRPr sz="1050" b="0" i="0" u="none" strike="noStrike" cap="none">
                <a:solidFill>
                  <a:srgbClr val="39302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3893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78"/>
        <p:cNvGrpSpPr/>
        <p:nvPr/>
      </p:nvGrpSpPr>
      <p:grpSpPr>
        <a:xfrm>
          <a:off x="0" y="0"/>
          <a:ext cx="0" cy="0"/>
          <a:chOff x="0" y="0"/>
          <a:chExt cx="0" cy="0"/>
        </a:xfrm>
      </p:grpSpPr>
      <p:sp>
        <p:nvSpPr>
          <p:cNvPr id="79" name="Google Shape;79;p23"/>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3"/>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3"/>
          <p:cNvSpPr txBox="1">
            <a:spLocks noGrp="1"/>
          </p:cNvSpPr>
          <p:nvPr>
            <p:ph type="title"/>
          </p:nvPr>
        </p:nvSpPr>
        <p:spPr>
          <a:xfrm>
            <a:off x="1097280" y="5074920"/>
            <a:ext cx="1011936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3"/>
          <p:cNvSpPr>
            <a:spLocks noGrp="1"/>
          </p:cNvSpPr>
          <p:nvPr>
            <p:ph type="pic" idx="2"/>
          </p:nvPr>
        </p:nvSpPr>
        <p:spPr>
          <a:xfrm>
            <a:off x="17"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3"/>
          <p:cNvSpPr txBox="1">
            <a:spLocks noGrp="1"/>
          </p:cNvSpPr>
          <p:nvPr>
            <p:ph type="body" idx="1"/>
          </p:nvPr>
        </p:nvSpPr>
        <p:spPr>
          <a:xfrm>
            <a:off x="1097279" y="5907024"/>
            <a:ext cx="1011936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7275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4"/>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796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93"/>
        <p:cNvGrpSpPr/>
        <p:nvPr/>
      </p:nvGrpSpPr>
      <p:grpSpPr>
        <a:xfrm>
          <a:off x="0" y="0"/>
          <a:ext cx="0" cy="0"/>
          <a:chOff x="0" y="0"/>
          <a:chExt cx="0" cy="0"/>
        </a:xfrm>
      </p:grpSpPr>
      <p:sp>
        <p:nvSpPr>
          <p:cNvPr id="94" name="Google Shape;94;p2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5"/>
          <p:cNvSpPr txBox="1">
            <a:spLocks noGrp="1"/>
          </p:cNvSpPr>
          <p:nvPr>
            <p:ph type="title"/>
          </p:nvPr>
        </p:nvSpPr>
        <p:spPr>
          <a:xfrm rot="5400000">
            <a:off x="7160640" y="1979041"/>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rot="5400000">
            <a:off x="1826641" y="-573661"/>
            <a:ext cx="5757420"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382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22"/>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a:off x="4613650" y="731520"/>
            <a:ext cx="6679191"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2"/>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39302A"/>
                </a:solidFill>
                <a:latin typeface="Calibri"/>
                <a:ea typeface="Calibri"/>
                <a:cs typeface="Calibri"/>
                <a:sym typeface="Calibri"/>
              </a:defRPr>
            </a:lvl1pPr>
            <a:lvl2pPr marL="0" lvl="1" indent="0" algn="r">
              <a:spcBef>
                <a:spcPts val="0"/>
              </a:spcBef>
              <a:buNone/>
              <a:defRPr sz="1050" b="0" i="0" u="none" strike="noStrike" cap="none">
                <a:solidFill>
                  <a:srgbClr val="39302A"/>
                </a:solidFill>
                <a:latin typeface="Calibri"/>
                <a:ea typeface="Calibri"/>
                <a:cs typeface="Calibri"/>
                <a:sym typeface="Calibri"/>
              </a:defRPr>
            </a:lvl2pPr>
            <a:lvl3pPr marL="0" lvl="2" indent="0" algn="r">
              <a:spcBef>
                <a:spcPts val="0"/>
              </a:spcBef>
              <a:buNone/>
              <a:defRPr sz="1050" b="0" i="0" u="none" strike="noStrike" cap="none">
                <a:solidFill>
                  <a:srgbClr val="39302A"/>
                </a:solidFill>
                <a:latin typeface="Calibri"/>
                <a:ea typeface="Calibri"/>
                <a:cs typeface="Calibri"/>
                <a:sym typeface="Calibri"/>
              </a:defRPr>
            </a:lvl3pPr>
            <a:lvl4pPr marL="0" lvl="3" indent="0" algn="r">
              <a:spcBef>
                <a:spcPts val="0"/>
              </a:spcBef>
              <a:buNone/>
              <a:defRPr sz="1050" b="0" i="0" u="none" strike="noStrike" cap="none">
                <a:solidFill>
                  <a:srgbClr val="39302A"/>
                </a:solidFill>
                <a:latin typeface="Calibri"/>
                <a:ea typeface="Calibri"/>
                <a:cs typeface="Calibri"/>
                <a:sym typeface="Calibri"/>
              </a:defRPr>
            </a:lvl4pPr>
            <a:lvl5pPr marL="0" lvl="4" indent="0" algn="r">
              <a:spcBef>
                <a:spcPts val="0"/>
              </a:spcBef>
              <a:buNone/>
              <a:defRPr sz="1050" b="0" i="0" u="none" strike="noStrike" cap="none">
                <a:solidFill>
                  <a:srgbClr val="39302A"/>
                </a:solidFill>
                <a:latin typeface="Calibri"/>
                <a:ea typeface="Calibri"/>
                <a:cs typeface="Calibri"/>
                <a:sym typeface="Calibri"/>
              </a:defRPr>
            </a:lvl5pPr>
            <a:lvl6pPr marL="0" lvl="5" indent="0" algn="r">
              <a:spcBef>
                <a:spcPts val="0"/>
              </a:spcBef>
              <a:buNone/>
              <a:defRPr sz="1050" b="0" i="0" u="none" strike="noStrike" cap="none">
                <a:solidFill>
                  <a:srgbClr val="39302A"/>
                </a:solidFill>
                <a:latin typeface="Calibri"/>
                <a:ea typeface="Calibri"/>
                <a:cs typeface="Calibri"/>
                <a:sym typeface="Calibri"/>
              </a:defRPr>
            </a:lvl6pPr>
            <a:lvl7pPr marL="0" lvl="6" indent="0" algn="r">
              <a:spcBef>
                <a:spcPts val="0"/>
              </a:spcBef>
              <a:buNone/>
              <a:defRPr sz="1050" b="0" i="0" u="none" strike="noStrike" cap="none">
                <a:solidFill>
                  <a:srgbClr val="39302A"/>
                </a:solidFill>
                <a:latin typeface="Calibri"/>
                <a:ea typeface="Calibri"/>
                <a:cs typeface="Calibri"/>
                <a:sym typeface="Calibri"/>
              </a:defRPr>
            </a:lvl7pPr>
            <a:lvl8pPr marL="0" lvl="7" indent="0" algn="r">
              <a:spcBef>
                <a:spcPts val="0"/>
              </a:spcBef>
              <a:buNone/>
              <a:defRPr sz="1050" b="0" i="0" u="none" strike="noStrike" cap="none">
                <a:solidFill>
                  <a:srgbClr val="39302A"/>
                </a:solidFill>
                <a:latin typeface="Calibri"/>
                <a:ea typeface="Calibri"/>
                <a:cs typeface="Calibri"/>
                <a:sym typeface="Calibri"/>
              </a:defRPr>
            </a:lvl8pPr>
            <a:lvl9pPr marL="0" lvl="8" indent="0" algn="r">
              <a:spcBef>
                <a:spcPts val="0"/>
              </a:spcBef>
              <a:buNone/>
              <a:defRPr sz="1050" b="0" i="0" u="none" strike="noStrike" cap="none">
                <a:solidFill>
                  <a:srgbClr val="39302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23"/>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3"/>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3"/>
          <p:cNvSpPr txBox="1">
            <a:spLocks noGrp="1"/>
          </p:cNvSpPr>
          <p:nvPr>
            <p:ph type="title"/>
          </p:nvPr>
        </p:nvSpPr>
        <p:spPr>
          <a:xfrm>
            <a:off x="1097280" y="5074920"/>
            <a:ext cx="1011936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3"/>
          <p:cNvSpPr>
            <a:spLocks noGrp="1"/>
          </p:cNvSpPr>
          <p:nvPr>
            <p:ph type="pic" idx="2"/>
          </p:nvPr>
        </p:nvSpPr>
        <p:spPr>
          <a:xfrm>
            <a:off x="17"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3"/>
          <p:cNvSpPr txBox="1">
            <a:spLocks noGrp="1"/>
          </p:cNvSpPr>
          <p:nvPr>
            <p:ph type="body" idx="1"/>
          </p:nvPr>
        </p:nvSpPr>
        <p:spPr>
          <a:xfrm>
            <a:off x="1097279" y="5907024"/>
            <a:ext cx="1011936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4"/>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5"/>
          <p:cNvSpPr txBox="1">
            <a:spLocks noGrp="1"/>
          </p:cNvSpPr>
          <p:nvPr>
            <p:ph type="title"/>
          </p:nvPr>
        </p:nvSpPr>
        <p:spPr>
          <a:xfrm rot="5400000">
            <a:off x="7160640" y="1979041"/>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rot="5400000">
            <a:off x="1826641" y="-573661"/>
            <a:ext cx="5757420"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4"/>
          <p:cNvSpPr/>
          <p:nvPr/>
        </p:nvSpPr>
        <p:spPr>
          <a:xfrm>
            <a:off x="1" y="633431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4"/>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4"/>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lvl="0"/>
            <a:r>
              <a:rPr lang="en-US"/>
              <a:t>Click to edit Master text styles</a:t>
            </a:r>
          </a:p>
          <a:p>
            <a:pPr marL="384048" marR="0" lvl="1"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Second level</a:t>
            </a:r>
          </a:p>
          <a:p>
            <a:pPr marL="566928" marR="0" lvl="2"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Third level</a:t>
            </a:r>
          </a:p>
          <a:p>
            <a:pPr marL="749808" marR="0" lvl="3"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Fourth level</a:t>
            </a:r>
          </a:p>
          <a:p>
            <a:pPr marL="932688" marR="0" lvl="4"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Fifth level</a:t>
            </a:r>
          </a:p>
          <a:p>
            <a:endParaRPr/>
          </a:p>
        </p:txBody>
      </p:sp>
      <p:sp>
        <p:nvSpPr>
          <p:cNvPr id="14" name="Google Shape;14;p1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4"/>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6" r:id="rId5"/>
    <p:sldLayoutId id="2147483657" r:id="rId6"/>
    <p:sldLayoutId id="2147483658" r:id="rId7"/>
    <p:sldLayoutId id="2147483659" r:id="rId8"/>
    <p:sldLayoutId id="2147483662"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L="384048" marR="0" lvl="1"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sz="1400" b="0" i="0" u="none" strike="noStrike" cap="none">
          <a:solidFill>
            <a:srgbClr val="000000"/>
          </a:solidFill>
          <a:latin typeface="Arial"/>
          <a:ea typeface="Arial"/>
          <a:cs typeface="Arial"/>
          <a:sym typeface="Arial"/>
        </a:defRPr>
      </a:lvl2pPr>
      <a:lvl3pPr marL="566928" marR="0" lvl="2"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sz="1400" b="0" i="0" u="none" strike="noStrike" cap="none">
          <a:solidFill>
            <a:srgbClr val="000000"/>
          </a:solidFill>
          <a:latin typeface="Arial"/>
          <a:ea typeface="Arial"/>
          <a:cs typeface="Arial"/>
          <a:sym typeface="Arial"/>
        </a:defRPr>
      </a:lvl3pPr>
      <a:lvl4pPr marL="749808" marR="0" lvl="3"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sz="1400" b="0" i="0" u="none" strike="noStrike" cap="none">
          <a:solidFill>
            <a:srgbClr val="000000"/>
          </a:solidFill>
          <a:latin typeface="Arial"/>
          <a:ea typeface="Arial"/>
          <a:cs typeface="Arial"/>
          <a:sym typeface="Arial"/>
        </a:defRPr>
      </a:lvl4pPr>
      <a:lvl5pPr marL="932688" marR="0" lvl="4" indent="-182880" algn="l" defTabSz="914400" rtl="0" eaLnBrk="1" fontAlgn="auto" latinLnBrk="0" hangingPunct="1">
        <a:lnSpc>
          <a:spcPct val="90000"/>
        </a:lnSpc>
        <a:spcBef>
          <a:spcPts val="200"/>
        </a:spcBef>
        <a:spcAft>
          <a:spcPts val="400"/>
        </a:spcAft>
        <a:buClr>
          <a:srgbClr val="E5AF01"/>
        </a:buClr>
        <a:buSzPct val="150000"/>
        <a:buFont typeface="Arial" panose="020B0604020202020204" pitchFamily="34" charset="0"/>
        <a:buChar char="•"/>
        <a:tabLs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7D129DE6-DD96-45EF-8A99-3BEBC8F679F6}" type="datetime1">
              <a:rPr lang="en-US" smtClean="0"/>
              <a:t>7/27/2023</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B792A63B-E178-473C-A347-261B962F1E9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515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buClr>
        <a:buSzPct val="150000"/>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buClr>
        <a:buSzPct val="150000"/>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buClr>
        <a:buSzPct val="150000"/>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buClr>
        <a:buSzPct val="150000"/>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B1685-7F5E-4D35-8939-BC842CAFC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DC1B88-ECCC-4C30-9DF3-0E52FB135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FB18C-6780-458A-B611-BD99DEB0A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2ECB8-982A-4FB8-A1F5-412D4256621A}" type="datetimeFigureOut">
              <a:rPr lang="en-US" smtClean="0"/>
              <a:t>7/27/2023</a:t>
            </a:fld>
            <a:endParaRPr lang="en-US"/>
          </a:p>
        </p:txBody>
      </p:sp>
      <p:sp>
        <p:nvSpPr>
          <p:cNvPr id="5" name="Footer Placeholder 4">
            <a:extLst>
              <a:ext uri="{FF2B5EF4-FFF2-40B4-BE49-F238E27FC236}">
                <a16:creationId xmlns:a16="http://schemas.microsoft.com/office/drawing/2014/main" id="{1ED7956F-F59D-4AC4-B194-446C4CC06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25DADC-0049-41A7-83A3-B8EE05CB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1836-73EF-4960-8C07-4E198E95FAF2}" type="slidenum">
              <a:rPr lang="en-US" smtClean="0"/>
              <a:t>‹#›</a:t>
            </a:fld>
            <a:endParaRPr lang="en-US"/>
          </a:p>
        </p:txBody>
      </p:sp>
    </p:spTree>
    <p:extLst>
      <p:ext uri="{BB962C8B-B14F-4D97-AF65-F5344CB8AC3E}">
        <p14:creationId xmlns:p14="http://schemas.microsoft.com/office/powerpoint/2010/main" val="34801938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23CF1-4C86-4921-84D7-28EFC4E8E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91F283-EC19-4B98-A77B-8CAC242ED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ED3FE-2CCC-4C45-A191-5E9D02FC8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F7CC3-8106-445C-8609-D5D78A33D9DB}" type="datetimeFigureOut">
              <a:rPr lang="en-US" smtClean="0"/>
              <a:t>7/27/2023</a:t>
            </a:fld>
            <a:endParaRPr lang="en-US"/>
          </a:p>
        </p:txBody>
      </p:sp>
      <p:sp>
        <p:nvSpPr>
          <p:cNvPr id="5" name="Footer Placeholder 4">
            <a:extLst>
              <a:ext uri="{FF2B5EF4-FFF2-40B4-BE49-F238E27FC236}">
                <a16:creationId xmlns:a16="http://schemas.microsoft.com/office/drawing/2014/main" id="{7609A80C-F645-4E0D-806A-46E32CA74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982B02-F265-48EF-B8F8-6A5921463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E33E0-DA5D-4FE7-822D-D6E39C0590D9}" type="slidenum">
              <a:rPr lang="en-US" smtClean="0"/>
              <a:t>‹#›</a:t>
            </a:fld>
            <a:endParaRPr lang="en-US"/>
          </a:p>
        </p:txBody>
      </p:sp>
    </p:spTree>
    <p:extLst>
      <p:ext uri="{BB962C8B-B14F-4D97-AF65-F5344CB8AC3E}">
        <p14:creationId xmlns:p14="http://schemas.microsoft.com/office/powerpoint/2010/main" val="27539968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Font typeface="+mj-lt"/>
        <a:buAutoNum type="arabicPeriod"/>
        <a:defRPr sz="28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4"/>
          <p:cNvSpPr/>
          <p:nvPr/>
        </p:nvSpPr>
        <p:spPr>
          <a:xfrm>
            <a:off x="1" y="633431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4"/>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4"/>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4"/>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099433356"/>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grants@dcbarfoundation.org"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hyperlink" Target="mailto:lrap@dcbarfoundation.org"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twitter.com/DCBarFoundation" TargetMode="External"/><Relationship Id="rId7" Type="http://schemas.openxmlformats.org/officeDocument/2006/relationships/hyperlink" Target="https://www.youtube.com/user/TheDCBarFoundation" TargetMode="External"/><Relationship Id="rId12"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hyperlink" Target="https://instagram.com/dcbarfoundation/" TargetMode="External"/><Relationship Id="rId11" Type="http://schemas.openxmlformats.org/officeDocument/2006/relationships/image" Target="../media/image40.png"/><Relationship Id="rId5" Type="http://schemas.openxmlformats.org/officeDocument/2006/relationships/hyperlink" Target="http://www.linkedin.com/company/1113110" TargetMode="External"/><Relationship Id="rId10" Type="http://schemas.openxmlformats.org/officeDocument/2006/relationships/image" Target="../media/image39.png"/><Relationship Id="rId4" Type="http://schemas.openxmlformats.org/officeDocument/2006/relationships/hyperlink" Target="http://www.facebook.com/dcbarfoundation" TargetMode="External"/><Relationship Id="rId9"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LRAP@dcbarfoundation.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14271" cy="6856286"/>
          </a:xfrm>
          <a:prstGeom prst="rect">
            <a:avLst/>
          </a:prstGeom>
        </p:spPr>
      </p:pic>
      <p:sp>
        <p:nvSpPr>
          <p:cNvPr id="3" name="Object 2"/>
          <p:cNvSpPr/>
          <p:nvPr/>
        </p:nvSpPr>
        <p:spPr>
          <a:xfrm>
            <a:off x="114271" y="3189601"/>
            <a:ext cx="12074681" cy="448515"/>
          </a:xfrm>
          <a:prstGeom prst="rect">
            <a:avLst/>
          </a:prstGeom>
          <a:noFill/>
        </p:spPr>
        <p:txBody>
          <a:bodyPr wrap="square" lIns="0" tIns="0" rIns="0" bIns="0" rtlCol="0" anchor="t"/>
          <a:lstStyle/>
          <a:p>
            <a:pPr algn="ctr">
              <a:lnSpc>
                <a:spcPts val="4961"/>
              </a:lnSpc>
              <a:spcAft>
                <a:spcPts val="600"/>
              </a:spcAft>
              <a:buNone/>
            </a:pPr>
            <a:r>
              <a:rPr lang="en-US" sz="4700" b="1" dirty="0">
                <a:solidFill>
                  <a:srgbClr val="2A2723"/>
                </a:solidFill>
                <a:latin typeface="+mj-lt"/>
                <a:ea typeface="Montserrat" pitchFamily="34" charset="-122"/>
                <a:cs typeface="Montserrat" pitchFamily="34" charset="-120"/>
              </a:rPr>
              <a:t>2024 Grants Information Session</a:t>
            </a:r>
            <a:endParaRPr lang="en-US" dirty="0">
              <a:latin typeface="+mj-lt"/>
            </a:endParaRPr>
          </a:p>
        </p:txBody>
      </p:sp>
      <p:sp>
        <p:nvSpPr>
          <p:cNvPr id="4" name="Object 3"/>
          <p:cNvSpPr/>
          <p:nvPr/>
        </p:nvSpPr>
        <p:spPr>
          <a:xfrm>
            <a:off x="4200914" y="816803"/>
            <a:ext cx="3901395" cy="1584564"/>
          </a:xfrm>
          <a:prstGeom prst="rect">
            <a:avLst/>
          </a:prstGeom>
          <a:solidFill>
            <a:srgbClr val="FFFFFF"/>
          </a:solidFill>
        </p:spPr>
        <p:txBody>
          <a:bodyPr/>
          <a:lstStyle/>
          <a:p>
            <a:endParaRPr lang="en-US"/>
          </a:p>
        </p:txBody>
      </p:sp>
      <p:pic>
        <p:nvPicPr>
          <p:cNvPr id="5" name="Object 4" descr="preencoded.png"/>
          <p:cNvPicPr>
            <a:picLocks noChangeAspect="1"/>
          </p:cNvPicPr>
          <p:nvPr/>
        </p:nvPicPr>
        <p:blipFill>
          <a:blip r:embed="rId5"/>
          <a:srcRect/>
          <a:stretch/>
        </p:blipFill>
        <p:spPr>
          <a:xfrm>
            <a:off x="4383748" y="999637"/>
            <a:ext cx="3535727" cy="1218895"/>
          </a:xfrm>
          <a:prstGeom prst="rect">
            <a:avLst/>
          </a:prstGeom>
        </p:spPr>
      </p:pic>
      <p:sp>
        <p:nvSpPr>
          <p:cNvPr id="6" name="Object 5"/>
          <p:cNvSpPr/>
          <p:nvPr/>
        </p:nvSpPr>
        <p:spPr>
          <a:xfrm>
            <a:off x="3472318" y="6422054"/>
            <a:ext cx="2651707" cy="148553"/>
          </a:xfrm>
          <a:prstGeom prst="rect">
            <a:avLst/>
          </a:prstGeom>
          <a:noFill/>
        </p:spPr>
        <p:txBody>
          <a:bodyPr wrap="square" lIns="0" tIns="0" rIns="0" bIns="0" rtlCol="0" anchor="t"/>
          <a:lstStyle/>
          <a:p>
            <a:pPr algn="l">
              <a:lnSpc>
                <a:spcPts val="1701"/>
              </a:lnSpc>
              <a:spcAft>
                <a:spcPts val="600"/>
              </a:spcAft>
              <a:buNone/>
            </a:pPr>
            <a:r>
              <a:rPr lang="en-US" sz="1400" b="1">
                <a:solidFill>
                  <a:srgbClr val="2A2723"/>
                </a:solidFill>
                <a:latin typeface="+mj-lt"/>
                <a:ea typeface="Montserrat" pitchFamily="34" charset="-122"/>
                <a:cs typeface="Montserrat" pitchFamily="34" charset="-120"/>
              </a:rPr>
              <a:t>www.dcbarfoundation.org</a:t>
            </a:r>
            <a:endParaRPr lang="en-US">
              <a:latin typeface="+mj-lt"/>
            </a:endParaRPr>
          </a:p>
        </p:txBody>
      </p:sp>
      <p:sp>
        <p:nvSpPr>
          <p:cNvPr id="7" name="Object 6"/>
          <p:cNvSpPr/>
          <p:nvPr/>
        </p:nvSpPr>
        <p:spPr>
          <a:xfrm>
            <a:off x="6314477" y="6422054"/>
            <a:ext cx="2897333" cy="148553"/>
          </a:xfrm>
          <a:prstGeom prst="rect">
            <a:avLst/>
          </a:prstGeom>
          <a:noFill/>
        </p:spPr>
        <p:txBody>
          <a:bodyPr wrap="square" lIns="0" tIns="0" rIns="0" bIns="0" rtlCol="0" anchor="t"/>
          <a:lstStyle/>
          <a:p>
            <a:pPr algn="l">
              <a:lnSpc>
                <a:spcPts val="1701"/>
              </a:lnSpc>
              <a:spcAft>
                <a:spcPts val="600"/>
              </a:spcAft>
              <a:buNone/>
            </a:pPr>
            <a:r>
              <a:rPr lang="en-US" sz="1400" b="1">
                <a:solidFill>
                  <a:srgbClr val="2A2723"/>
                </a:solidFill>
                <a:latin typeface="+mj-lt"/>
                <a:ea typeface="Montserrat" pitchFamily="34" charset="-122"/>
                <a:cs typeface="Montserrat" pitchFamily="34" charset="-120"/>
              </a:rPr>
              <a:t>grants@dcbarfoundation.org</a:t>
            </a:r>
            <a:endParaRPr lang="en-US">
              <a:latin typeface="+mj-lt"/>
            </a:endParaRPr>
          </a:p>
        </p:txBody>
      </p:sp>
      <p:sp>
        <p:nvSpPr>
          <p:cNvPr id="8" name="Object 7"/>
          <p:cNvSpPr/>
          <p:nvPr/>
        </p:nvSpPr>
        <p:spPr>
          <a:xfrm>
            <a:off x="1542473" y="4389134"/>
            <a:ext cx="9337963" cy="99550"/>
          </a:xfrm>
          <a:prstGeom prst="rect">
            <a:avLst/>
          </a:prstGeom>
          <a:noFill/>
        </p:spPr>
        <p:txBody>
          <a:bodyPr wrap="square" lIns="0" tIns="0" rIns="0" bIns="0" rtlCol="0" anchor="t"/>
          <a:lstStyle/>
          <a:p>
            <a:pPr algn="ctr">
              <a:lnSpc>
                <a:spcPts val="2363"/>
              </a:lnSpc>
              <a:spcAft>
                <a:spcPts val="600"/>
              </a:spcAft>
              <a:buNone/>
            </a:pPr>
            <a:r>
              <a:rPr lang="en-US" sz="2200" b="1" dirty="0">
                <a:solidFill>
                  <a:srgbClr val="2A2723"/>
                </a:solidFill>
                <a:ea typeface="Montserrat" pitchFamily="34" charset="-122"/>
                <a:cs typeface="Montserrat" pitchFamily="34" charset="-120"/>
              </a:rPr>
              <a:t>July 26, 2023</a:t>
            </a:r>
            <a:endParaRPr lang="en-US" sz="2200" dirty="0"/>
          </a:p>
        </p:txBody>
      </p:sp>
      <p:sp>
        <p:nvSpPr>
          <p:cNvPr id="9" name="Object 8"/>
          <p:cNvSpPr/>
          <p:nvPr/>
        </p:nvSpPr>
        <p:spPr>
          <a:xfrm>
            <a:off x="1542473" y="4737264"/>
            <a:ext cx="9337963" cy="148553"/>
          </a:xfrm>
          <a:prstGeom prst="rect">
            <a:avLst/>
          </a:prstGeom>
          <a:noFill/>
        </p:spPr>
        <p:txBody>
          <a:bodyPr wrap="square" lIns="0" tIns="0" rIns="0" bIns="0" rtlCol="0" anchor="t"/>
          <a:lstStyle/>
          <a:p>
            <a:pPr algn="ctr">
              <a:lnSpc>
                <a:spcPts val="2363"/>
              </a:lnSpc>
              <a:spcAft>
                <a:spcPts val="600"/>
              </a:spcAft>
              <a:buNone/>
            </a:pPr>
            <a:r>
              <a:rPr lang="en-US" sz="2200" b="1" dirty="0">
                <a:solidFill>
                  <a:srgbClr val="2A2723"/>
                </a:solidFill>
                <a:ea typeface="Montserrat" pitchFamily="34" charset="-122"/>
                <a:cs typeface="Montserrat" pitchFamily="34" charset="-120"/>
              </a:rPr>
              <a:t>Virtual - Zoom</a:t>
            </a:r>
            <a:endParaRPr lang="en-US" sz="2200" dirty="0"/>
          </a:p>
        </p:txBody>
      </p:sp>
      <p:sp>
        <p:nvSpPr>
          <p:cNvPr id="10" name="Object 9"/>
          <p:cNvSpPr/>
          <p:nvPr/>
        </p:nvSpPr>
        <p:spPr>
          <a:xfrm>
            <a:off x="1542473" y="5181059"/>
            <a:ext cx="9337963" cy="227074"/>
          </a:xfrm>
          <a:prstGeom prst="rect">
            <a:avLst/>
          </a:prstGeom>
          <a:noFill/>
        </p:spPr>
        <p:txBody>
          <a:bodyPr wrap="square" lIns="0" tIns="0" rIns="0" bIns="0" rtlCol="0" anchor="t"/>
          <a:lstStyle/>
          <a:p>
            <a:pPr algn="ctr">
              <a:lnSpc>
                <a:spcPts val="1496"/>
              </a:lnSpc>
              <a:spcAft>
                <a:spcPts val="600"/>
              </a:spcAft>
              <a:buNone/>
            </a:pPr>
            <a:r>
              <a:rPr lang="en-US" sz="2200" b="1" dirty="0">
                <a:solidFill>
                  <a:srgbClr val="2A2723"/>
                </a:solidFill>
                <a:ea typeface="Montserrat" pitchFamily="34" charset="-122"/>
                <a:cs typeface="Montserrat" pitchFamily="34" charset="-120"/>
              </a:rPr>
              <a:t>1:30 pm - 3:00 pm</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600" b="1">
                <a:solidFill>
                  <a:schemeClr val="tx1"/>
                </a:solidFill>
                <a:latin typeface="Arial"/>
                <a:cs typeface="Arial"/>
                <a:sym typeface="Arial"/>
              </a:rPr>
              <a:t>2 - Identify the Unmet Civil Legal Needs</a:t>
            </a:r>
            <a:endParaRPr lang="en-US">
              <a:solidFill>
                <a:schemeClr val="tx1"/>
              </a:solidFill>
            </a:endParaRPr>
          </a:p>
        </p:txBody>
      </p:sp>
      <p:sp>
        <p:nvSpPr>
          <p:cNvPr id="123" name="Google Shape;123;gd34e4da26e_0_7"/>
          <p:cNvSpPr txBox="1">
            <a:spLocks noGrp="1"/>
          </p:cNvSpPr>
          <p:nvPr>
            <p:ph type="body" idx="1"/>
          </p:nvPr>
        </p:nvSpPr>
        <p:spPr>
          <a:xfrm>
            <a:off x="1245061" y="1846263"/>
            <a:ext cx="10221750" cy="4235470"/>
          </a:xfrm>
          <a:prstGeom prst="rect">
            <a:avLst/>
          </a:prstGeom>
          <a:noFill/>
          <a:ln>
            <a:noFill/>
          </a:ln>
        </p:spPr>
        <p:txBody>
          <a:bodyPr spcFirstLastPara="1" wrap="square" lIns="0" tIns="45700" rIns="0" bIns="45700" anchor="t" anchorCtr="0">
            <a:normAutofit fontScale="85000" lnSpcReduction="20000"/>
          </a:bodyPr>
          <a:lstStyle/>
          <a:p>
            <a:pPr marL="377190" indent="-457200">
              <a:lnSpc>
                <a:spcPct val="120000"/>
              </a:lnSpc>
              <a:spcAft>
                <a:spcPts val="200"/>
              </a:spcAft>
              <a:buClr>
                <a:schemeClr val="accent2"/>
              </a:buClr>
              <a:buSzPct val="150000"/>
              <a:buFont typeface="Arial" panose="020B0604020202020204" pitchFamily="34" charset="0"/>
              <a:buChar char="•"/>
            </a:pPr>
            <a:r>
              <a:rPr lang="en-US" sz="2800" dirty="0">
                <a:solidFill>
                  <a:schemeClr val="tx1"/>
                </a:solidFill>
                <a:latin typeface="+mn-lt"/>
                <a:cs typeface="Arial"/>
              </a:rPr>
              <a:t>Continuous Learning </a:t>
            </a:r>
            <a:endParaRPr lang="en-US" sz="2800" dirty="0">
              <a:solidFill>
                <a:schemeClr val="tx1"/>
              </a:solidFill>
              <a:latin typeface="+mn-lt"/>
            </a:endParaRPr>
          </a:p>
          <a:p>
            <a:pPr marL="857250" lvl="1" indent="-365760">
              <a:lnSpc>
                <a:spcPct val="120000"/>
              </a:lnSpc>
              <a:spcBef>
                <a:spcPts val="1200"/>
              </a:spcBef>
              <a:spcAft>
                <a:spcPts val="200"/>
              </a:spcAft>
              <a:buClrTx/>
              <a:buSzPct val="100000"/>
              <a:buFontTx/>
              <a:buChar char="‒"/>
            </a:pPr>
            <a:r>
              <a:rPr lang="en-US" sz="2600" dirty="0">
                <a:solidFill>
                  <a:schemeClr val="tx1"/>
                </a:solidFill>
                <a:latin typeface="+mn-lt"/>
                <a:cs typeface="Arial"/>
              </a:rPr>
              <a:t>Grant Reporting</a:t>
            </a:r>
            <a:endParaRPr lang="en-US" sz="2600" dirty="0">
              <a:solidFill>
                <a:schemeClr val="tx1"/>
              </a:solidFill>
              <a:latin typeface="+mn-lt"/>
            </a:endParaRPr>
          </a:p>
          <a:p>
            <a:pPr marL="857250" lvl="1" indent="-365760">
              <a:lnSpc>
                <a:spcPct val="120000"/>
              </a:lnSpc>
              <a:spcBef>
                <a:spcPts val="1200"/>
              </a:spcBef>
              <a:spcAft>
                <a:spcPts val="200"/>
              </a:spcAft>
              <a:buClrTx/>
              <a:buSzPct val="100000"/>
              <a:buFontTx/>
              <a:buChar char="‒"/>
            </a:pPr>
            <a:r>
              <a:rPr lang="en-US" sz="2600" dirty="0">
                <a:solidFill>
                  <a:schemeClr val="tx1"/>
                </a:solidFill>
                <a:latin typeface="+mn-lt"/>
                <a:cs typeface="Arial"/>
              </a:rPr>
              <a:t>Third-party Evaluations</a:t>
            </a:r>
          </a:p>
          <a:p>
            <a:pPr marL="377190" indent="-457200">
              <a:lnSpc>
                <a:spcPct val="120000"/>
              </a:lnSpc>
              <a:spcAft>
                <a:spcPts val="200"/>
              </a:spcAft>
              <a:buClr>
                <a:schemeClr val="accent2"/>
              </a:buClr>
              <a:buSzPct val="150000"/>
              <a:buFont typeface="Arial" panose="020B0604020202020204" pitchFamily="34" charset="0"/>
              <a:buChar char="•"/>
            </a:pPr>
            <a:r>
              <a:rPr lang="en-US" sz="2600" dirty="0">
                <a:solidFill>
                  <a:schemeClr val="tx1"/>
                </a:solidFill>
                <a:latin typeface="+mn-lt"/>
              </a:rPr>
              <a:t>Priority Alignment</a:t>
            </a:r>
            <a:endParaRPr lang="en-US" dirty="0">
              <a:solidFill>
                <a:schemeClr val="tx1"/>
              </a:solidFill>
              <a:latin typeface="+mn-lt"/>
            </a:endParaRPr>
          </a:p>
          <a:p>
            <a:pPr marL="857250" lvl="1" indent="-365760">
              <a:lnSpc>
                <a:spcPct val="120000"/>
              </a:lnSpc>
              <a:spcBef>
                <a:spcPts val="1200"/>
              </a:spcBef>
              <a:spcAft>
                <a:spcPts val="200"/>
              </a:spcAft>
              <a:buClrTx/>
              <a:buSzPct val="100000"/>
              <a:buFontTx/>
              <a:buChar char="‒"/>
            </a:pPr>
            <a:r>
              <a:rPr lang="en-US" sz="2400" dirty="0">
                <a:solidFill>
                  <a:schemeClr val="tx1"/>
                </a:solidFill>
                <a:latin typeface="+mn-lt"/>
                <a:cs typeface="Arial"/>
              </a:rPr>
              <a:t>Access to Justice Commission</a:t>
            </a:r>
            <a:endParaRPr lang="en-US" sz="2400" dirty="0">
              <a:solidFill>
                <a:schemeClr val="tx1"/>
              </a:solidFill>
              <a:latin typeface="+mn-lt"/>
            </a:endParaRPr>
          </a:p>
          <a:p>
            <a:pPr marL="857250" lvl="1" indent="-365760">
              <a:lnSpc>
                <a:spcPct val="120000"/>
              </a:lnSpc>
              <a:spcBef>
                <a:spcPts val="1200"/>
              </a:spcBef>
              <a:spcAft>
                <a:spcPts val="200"/>
              </a:spcAft>
              <a:buClrTx/>
              <a:buSzPct val="100000"/>
              <a:buFontTx/>
              <a:buChar char="‒"/>
            </a:pPr>
            <a:r>
              <a:rPr lang="en-US" sz="2400" dirty="0">
                <a:solidFill>
                  <a:schemeClr val="tx1"/>
                </a:solidFill>
                <a:latin typeface="+mn-lt"/>
                <a:cs typeface="Arial"/>
              </a:rPr>
              <a:t>Community Engagement</a:t>
            </a:r>
          </a:p>
          <a:p>
            <a:pPr marL="491490" indent="-457200">
              <a:lnSpc>
                <a:spcPct val="120000"/>
              </a:lnSpc>
              <a:spcAft>
                <a:spcPts val="200"/>
              </a:spcAft>
              <a:buClr>
                <a:schemeClr val="accent2"/>
              </a:buClr>
              <a:buSzPct val="150000"/>
              <a:buFont typeface="Arial" panose="020B0604020202020204" pitchFamily="34" charset="0"/>
              <a:buChar char="•"/>
            </a:pPr>
            <a:r>
              <a:rPr lang="en-US" sz="2800" dirty="0">
                <a:solidFill>
                  <a:schemeClr val="tx1"/>
                </a:solidFill>
                <a:latin typeface="+mn-lt"/>
              </a:rPr>
              <a:t>Innovation &amp; Infrastructure</a:t>
            </a:r>
          </a:p>
          <a:p>
            <a:pPr marL="857250" lvl="1" indent="-365760">
              <a:lnSpc>
                <a:spcPct val="120000"/>
              </a:lnSpc>
              <a:spcBef>
                <a:spcPts val="1200"/>
              </a:spcBef>
              <a:spcAft>
                <a:spcPts val="200"/>
              </a:spcAft>
              <a:buClrTx/>
              <a:buSzPct val="100000"/>
              <a:buFontTx/>
              <a:buChar char="‒"/>
            </a:pPr>
            <a:r>
              <a:rPr lang="en-US" sz="2400" dirty="0">
                <a:solidFill>
                  <a:schemeClr val="tx1"/>
                </a:solidFill>
                <a:latin typeface="+mn-lt"/>
                <a:ea typeface="Arial"/>
                <a:cs typeface="Arial"/>
              </a:rPr>
              <a:t>Coordinated Intake &amp; Referral</a:t>
            </a:r>
          </a:p>
          <a:p>
            <a:pPr marL="742950" lvl="1" indent="-457200">
              <a:lnSpc>
                <a:spcPct val="100000"/>
              </a:lnSpc>
              <a:spcBef>
                <a:spcPts val="1000"/>
              </a:spcBef>
              <a:spcAft>
                <a:spcPts val="1000"/>
              </a:spcAft>
              <a:buClr>
                <a:srgbClr val="FFD44B"/>
              </a:buClr>
              <a:buFont typeface="Arial,Sans-Serif"/>
              <a:buChar char="●"/>
            </a:pPr>
            <a:endParaRPr lang="en-US" sz="2400" dirty="0">
              <a:latin typeface="+mj-lt"/>
              <a:ea typeface="Arial"/>
            </a:endParaRPr>
          </a:p>
          <a:p>
            <a:pPr marL="742950" lvl="1">
              <a:lnSpc>
                <a:spcPct val="100000"/>
              </a:lnSpc>
              <a:spcBef>
                <a:spcPts val="1000"/>
              </a:spcBef>
              <a:spcAft>
                <a:spcPts val="1000"/>
              </a:spcAft>
              <a:buClr>
                <a:srgbClr val="FFD44B"/>
              </a:buClr>
              <a:buFont typeface="Arial,Sans-Serif"/>
              <a:buChar char="●"/>
            </a:pPr>
            <a:endParaRPr lang="en-US" sz="2600" dirty="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dirty="0">
              <a:latin typeface="+mj-lt"/>
              <a:ea typeface="Arial"/>
            </a:endParaRPr>
          </a:p>
          <a:p>
            <a:pPr marL="285750" indent="-331470">
              <a:lnSpc>
                <a:spcPct val="100000"/>
              </a:lnSpc>
              <a:spcBef>
                <a:spcPts val="0"/>
              </a:spcBef>
              <a:spcAft>
                <a:spcPts val="600"/>
              </a:spcAft>
              <a:buClr>
                <a:srgbClr val="FFD44B"/>
              </a:buClr>
              <a:buFont typeface="Arial,Sans-Serif"/>
              <a:buChar char="●"/>
            </a:pPr>
            <a:endParaRPr lang="en-US" sz="2800" dirty="0">
              <a:latin typeface="+mj-lt"/>
              <a:ea typeface="Arial"/>
            </a:endParaRPr>
          </a:p>
          <a:p>
            <a:pPr marL="383540" lvl="1" indent="-42545">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10</a:t>
            </a:r>
            <a:endParaRPr dirty="0">
              <a:latin typeface="Arial"/>
              <a:ea typeface="Arial"/>
              <a:cs typeface="Arial"/>
              <a:sym typeface="Arial"/>
            </a:endParaRPr>
          </a:p>
        </p:txBody>
      </p:sp>
      <p:sp>
        <p:nvSpPr>
          <p:cNvPr id="2" name="Text Placeholder 1">
            <a:extLst>
              <a:ext uri="{FF2B5EF4-FFF2-40B4-BE49-F238E27FC236}">
                <a16:creationId xmlns:a16="http://schemas.microsoft.com/office/drawing/2014/main" id="{2E39908C-B082-4A89-B6ED-090C234288C2}"/>
              </a:ext>
            </a:extLst>
          </p:cNvPr>
          <p:cNvSpPr>
            <a:spLocks noGrp="1"/>
          </p:cNvSpPr>
          <p:nvPr>
            <p:ph type="body" idx="4294967295"/>
          </p:nvPr>
        </p:nvSpPr>
        <p:spPr>
          <a:xfrm>
            <a:off x="7254875" y="1846263"/>
            <a:ext cx="4937125" cy="4022725"/>
          </a:xfrm>
        </p:spPr>
        <p:txBody>
          <a:bodyPr/>
          <a:lstStyle/>
          <a:p>
            <a:pPr marL="0" indent="0">
              <a:lnSpc>
                <a:spcPct val="100000"/>
              </a:lnSpc>
              <a:spcBef>
                <a:spcPts val="1000"/>
              </a:spcBef>
              <a:spcAft>
                <a:spcPts val="1000"/>
              </a:spcAft>
              <a:buNone/>
            </a:pPr>
            <a:endParaRPr lang="en-US" sz="2800" dirty="0">
              <a:latin typeface="Arial"/>
              <a:cs typeface="Arial"/>
            </a:endParaRPr>
          </a:p>
          <a:p>
            <a:pPr marL="285750" indent="-331470">
              <a:lnSpc>
                <a:spcPct val="100000"/>
              </a:lnSpc>
              <a:spcBef>
                <a:spcPts val="1000"/>
              </a:spcBef>
              <a:spcAft>
                <a:spcPts val="1000"/>
              </a:spcAft>
              <a:buFont typeface="Arial,Sans-Serif"/>
              <a:buChar char="●"/>
            </a:pPr>
            <a:endParaRPr lang="en-US" sz="2800" dirty="0">
              <a:latin typeface="Arial"/>
              <a:cs typeface="Arial"/>
            </a:endParaRPr>
          </a:p>
        </p:txBody>
      </p:sp>
    </p:spTree>
    <p:extLst>
      <p:ext uri="{BB962C8B-B14F-4D97-AF65-F5344CB8AC3E}">
        <p14:creationId xmlns:p14="http://schemas.microsoft.com/office/powerpoint/2010/main" val="143315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xfrm>
            <a:off x="1097280" y="394977"/>
            <a:ext cx="10058400" cy="1450757"/>
          </a:xfrm>
          <a:prstGeom prst="rect">
            <a:avLst/>
          </a:prstGeom>
          <a:noFill/>
          <a:ln>
            <a:noFill/>
          </a:ln>
        </p:spPr>
        <p:txBody>
          <a:bodyPr spcFirstLastPara="1" wrap="square" lIns="91425" tIns="45700" rIns="91425" bIns="45700" anchor="ctr" anchorCtr="0">
            <a:normAutofit/>
          </a:bodyPr>
          <a:lstStyle/>
          <a:p>
            <a:r>
              <a:rPr lang="en-US" sz="4000" dirty="0">
                <a:solidFill>
                  <a:schemeClr val="tx1"/>
                </a:solidFill>
                <a:latin typeface="Arial"/>
                <a:cs typeface="Arial"/>
              </a:rPr>
              <a:t>Coordinated Intake &amp; Referral</a:t>
            </a:r>
          </a:p>
        </p:txBody>
      </p:sp>
      <p:sp>
        <p:nvSpPr>
          <p:cNvPr id="123" name="Google Shape;123;gd34e4da26e_0_7"/>
          <p:cNvSpPr txBox="1">
            <a:spLocks noGrp="1"/>
          </p:cNvSpPr>
          <p:nvPr>
            <p:ph type="body" idx="1"/>
          </p:nvPr>
        </p:nvSpPr>
        <p:spPr>
          <a:prstGeom prst="rect">
            <a:avLst/>
          </a:prstGeom>
          <a:noFill/>
          <a:ln>
            <a:noFill/>
          </a:ln>
        </p:spPr>
        <p:txBody>
          <a:bodyPr spcFirstLastPara="1" wrap="square" lIns="0" tIns="45700" rIns="0" bIns="45700" anchor="t" anchorCtr="0">
            <a:normAutofit fontScale="92500" lnSpcReduction="10000"/>
          </a:bodyPr>
          <a:lstStyle/>
          <a:p>
            <a:pPr marL="285750" indent="-331470">
              <a:lnSpc>
                <a:spcPct val="120000"/>
              </a:lnSpc>
              <a:spcAft>
                <a:spcPts val="200"/>
              </a:spcAft>
              <a:buFont typeface="Arial,Sans-Serif"/>
              <a:buChar char="●"/>
            </a:pPr>
            <a:r>
              <a:rPr lang="en-US" sz="3300" b="1" dirty="0">
                <a:latin typeface="+mn-lt"/>
                <a:cs typeface="Arial"/>
              </a:rPr>
              <a:t>Purpose</a:t>
            </a:r>
          </a:p>
          <a:p>
            <a:pPr marL="868680" lvl="1" indent="-457200">
              <a:lnSpc>
                <a:spcPct val="120000"/>
              </a:lnSpc>
              <a:spcAft>
                <a:spcPts val="200"/>
              </a:spcAft>
              <a:buClrTx/>
              <a:buSzPct val="100000"/>
              <a:buFont typeface="Arial" panose="020B0604020202020204" pitchFamily="34" charset="0"/>
              <a:buChar char="−"/>
            </a:pPr>
            <a:r>
              <a:rPr lang="en-US" sz="2600" dirty="0">
                <a:latin typeface="+mj-lt"/>
                <a:cs typeface="Calibri" panose="020F0502020204030204" pitchFamily="34" charset="0"/>
              </a:rPr>
              <a:t>Provide a single point of entry that will allow D</a:t>
            </a:r>
            <a:r>
              <a:rPr lang="en-US" sz="2600" b="0" i="0" dirty="0">
                <a:effectLst/>
                <a:latin typeface="+mj-lt"/>
                <a:cs typeface="Calibri" panose="020F0502020204030204" pitchFamily="34" charset="0"/>
              </a:rPr>
              <a:t>C residents to access civil legal aid seamlessly and efficiently</a:t>
            </a:r>
          </a:p>
          <a:p>
            <a:pPr marL="411480" indent="-457200">
              <a:lnSpc>
                <a:spcPct val="120000"/>
              </a:lnSpc>
              <a:spcAft>
                <a:spcPts val="200"/>
              </a:spcAft>
              <a:buSzPct val="100000"/>
              <a:buFont typeface="Arial" panose="020B0604020202020204" pitchFamily="34" charset="0"/>
              <a:buChar char="•"/>
            </a:pPr>
            <a:r>
              <a:rPr lang="en-US" sz="3400" b="1" dirty="0">
                <a:latin typeface="+mn-lt"/>
              </a:rPr>
              <a:t>Approach</a:t>
            </a:r>
            <a:endParaRPr lang="en-US" sz="3400" b="1" dirty="0">
              <a:latin typeface="+mn-lt"/>
              <a:ea typeface="Arial"/>
            </a:endParaRPr>
          </a:p>
          <a:p>
            <a:pPr marL="868680" lvl="1" indent="-457200">
              <a:lnSpc>
                <a:spcPct val="120000"/>
              </a:lnSpc>
              <a:spcAft>
                <a:spcPts val="200"/>
              </a:spcAft>
              <a:buClrTx/>
              <a:buSzPct val="100000"/>
              <a:buFont typeface="Arial" panose="020B0604020202020204" pitchFamily="34" charset="0"/>
              <a:buChar char="−"/>
            </a:pPr>
            <a:r>
              <a:rPr lang="en-US" sz="2800" dirty="0">
                <a:latin typeface="+mn-lt"/>
              </a:rPr>
              <a:t>Ongoing community input and feedback </a:t>
            </a:r>
          </a:p>
          <a:p>
            <a:pPr marL="868680" lvl="1" indent="-457200">
              <a:lnSpc>
                <a:spcPct val="120000"/>
              </a:lnSpc>
              <a:spcAft>
                <a:spcPts val="200"/>
              </a:spcAft>
              <a:buClrTx/>
              <a:buSzPct val="100000"/>
              <a:buFont typeface="Arial" panose="020B0604020202020204" pitchFamily="34" charset="0"/>
              <a:buChar char="−"/>
            </a:pPr>
            <a:r>
              <a:rPr lang="en-US" sz="2800" dirty="0">
                <a:latin typeface="+mn-lt"/>
              </a:rPr>
              <a:t>Leverage existing resources</a:t>
            </a:r>
          </a:p>
          <a:p>
            <a:pPr marL="868680" lvl="1" indent="-457200">
              <a:lnSpc>
                <a:spcPct val="120000"/>
              </a:lnSpc>
              <a:spcAft>
                <a:spcPts val="200"/>
              </a:spcAft>
              <a:buClrTx/>
              <a:buSzPct val="100000"/>
              <a:buFont typeface="Arial" panose="020B0604020202020204" pitchFamily="34" charset="0"/>
              <a:buChar char="−"/>
            </a:pPr>
            <a:r>
              <a:rPr lang="en-US" sz="2800" dirty="0">
                <a:latin typeface="+mn-lt"/>
              </a:rPr>
              <a:t>Continuous learning </a:t>
            </a:r>
            <a:endParaRPr lang="en-US" sz="2800" b="1" dirty="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dirty="0">
              <a:latin typeface="+mj-lt"/>
              <a:ea typeface="Arial"/>
              <a:cs typeface="Arial"/>
            </a:endParaRPr>
          </a:p>
          <a:p>
            <a:pPr marL="383540" lvl="1" indent="-42545">
              <a:lnSpc>
                <a:spcPct val="100000"/>
              </a:lnSpc>
              <a:spcBef>
                <a:spcPts val="600"/>
              </a:spcBef>
              <a:buClr>
                <a:srgbClr val="FFD44B"/>
              </a:buClr>
              <a:buSzPct val="100000"/>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rgbClr val="000000"/>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11</a:t>
            </a:r>
            <a:endParaRPr dirty="0">
              <a:latin typeface="Arial"/>
              <a:ea typeface="Arial"/>
              <a:cs typeface="Arial"/>
              <a:sym typeface="Arial"/>
            </a:endParaRPr>
          </a:p>
        </p:txBody>
      </p:sp>
    </p:spTree>
    <p:extLst>
      <p:ext uri="{BB962C8B-B14F-4D97-AF65-F5344CB8AC3E}">
        <p14:creationId xmlns:p14="http://schemas.microsoft.com/office/powerpoint/2010/main" val="126367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xfrm>
            <a:off x="224155" y="286605"/>
            <a:ext cx="11762316" cy="1450757"/>
          </a:xfrm>
          <a:prstGeom prst="rect">
            <a:avLst/>
          </a:prstGeom>
          <a:noFill/>
          <a:ln>
            <a:noFill/>
          </a:ln>
        </p:spPr>
        <p:txBody>
          <a:bodyPr spcFirstLastPara="1" wrap="square" lIns="91425" tIns="45700" rIns="91425" bIns="45700" anchor="ctr" anchorCtr="0">
            <a:normAutofit/>
          </a:bodyPr>
          <a:lstStyle/>
          <a:p>
            <a:pPr algn="ctr"/>
            <a:r>
              <a:rPr lang="en-US" sz="3600" b="1">
                <a:solidFill>
                  <a:schemeClr val="tx1"/>
                </a:solidFill>
                <a:latin typeface="Arial"/>
                <a:cs typeface="Arial"/>
                <a:sym typeface="Arial"/>
              </a:rPr>
              <a:t>3 - Infuse Racial Justice &amp; Racial </a:t>
            </a:r>
            <a:br>
              <a:rPr lang="en-US" sz="3600" b="1">
                <a:solidFill>
                  <a:schemeClr val="tx1"/>
                </a:solidFill>
                <a:latin typeface="Arial"/>
                <a:cs typeface="Arial"/>
                <a:sym typeface="Arial"/>
              </a:rPr>
            </a:br>
            <a:r>
              <a:rPr lang="en-US" sz="3600" b="1">
                <a:solidFill>
                  <a:schemeClr val="tx1"/>
                </a:solidFill>
                <a:latin typeface="Arial"/>
                <a:cs typeface="Arial"/>
                <a:sym typeface="Arial"/>
              </a:rPr>
              <a:t>Equity in Our Work</a:t>
            </a:r>
            <a:endParaRPr lang="en-US">
              <a:solidFill>
                <a:schemeClr val="tx1"/>
              </a:solidFill>
            </a:endParaRPr>
          </a:p>
        </p:txBody>
      </p:sp>
      <p:sp>
        <p:nvSpPr>
          <p:cNvPr id="123" name="Google Shape;123;gd34e4da26e_0_7"/>
          <p:cNvSpPr txBox="1">
            <a:spLocks noGrp="1"/>
          </p:cNvSpPr>
          <p:nvPr>
            <p:ph type="body" idx="1"/>
          </p:nvPr>
        </p:nvSpPr>
        <p:spPr>
          <a:xfrm>
            <a:off x="975143" y="1810223"/>
            <a:ext cx="10058401" cy="4023360"/>
          </a:xfrm>
          <a:prstGeom prst="rect">
            <a:avLst/>
          </a:prstGeom>
          <a:noFill/>
          <a:ln>
            <a:noFill/>
          </a:ln>
        </p:spPr>
        <p:txBody>
          <a:bodyPr spcFirstLastPara="1" wrap="square" lIns="0" tIns="45700" rIns="0" bIns="45700" anchor="t" anchorCtr="0">
            <a:normAutofit/>
          </a:bodyPr>
          <a:lstStyle/>
          <a:p>
            <a:pPr marL="742950" lvl="1" indent="-457200">
              <a:lnSpc>
                <a:spcPct val="100000"/>
              </a:lnSpc>
              <a:spcBef>
                <a:spcPts val="1000"/>
              </a:spcBef>
              <a:spcAft>
                <a:spcPts val="1000"/>
              </a:spcAft>
              <a:buClr>
                <a:schemeClr val="accent2"/>
              </a:buClr>
              <a:buSzPct val="150000"/>
              <a:buFont typeface="Arial" panose="020B0604020202020204" pitchFamily="34" charset="0"/>
              <a:buChar char="•"/>
            </a:pPr>
            <a:r>
              <a:rPr lang="en-US" sz="2400" dirty="0">
                <a:solidFill>
                  <a:schemeClr val="tx1"/>
                </a:solidFill>
                <a:latin typeface="+mj-lt"/>
                <a:ea typeface="Arial"/>
              </a:rPr>
              <a:t>Internal Policies and Practices</a:t>
            </a:r>
          </a:p>
          <a:p>
            <a:pPr marL="1200150" lvl="2" indent="-457200">
              <a:lnSpc>
                <a:spcPct val="100000"/>
              </a:lnSpc>
              <a:spcBef>
                <a:spcPts val="1000"/>
              </a:spcBef>
              <a:spcAft>
                <a:spcPts val="1000"/>
              </a:spcAft>
              <a:buClrTx/>
              <a:buSzPct val="100000"/>
              <a:buFont typeface="Arial" panose="020B0604020202020204" pitchFamily="34" charset="0"/>
              <a:buChar char="−"/>
            </a:pPr>
            <a:r>
              <a:rPr lang="en-US" sz="2200" dirty="0">
                <a:solidFill>
                  <a:schemeClr val="tx1"/>
                </a:solidFill>
                <a:latin typeface="+mj-lt"/>
                <a:ea typeface="Arial"/>
              </a:rPr>
              <a:t>Internal Audits</a:t>
            </a:r>
          </a:p>
          <a:p>
            <a:pPr marL="742950" lvl="1" indent="-457200">
              <a:lnSpc>
                <a:spcPct val="100000"/>
              </a:lnSpc>
              <a:spcBef>
                <a:spcPts val="1000"/>
              </a:spcBef>
              <a:spcAft>
                <a:spcPts val="1000"/>
              </a:spcAft>
              <a:buClr>
                <a:schemeClr val="accent2"/>
              </a:buClr>
              <a:buSzPct val="150000"/>
              <a:buFont typeface="Arial" panose="020B0604020202020204" pitchFamily="34" charset="0"/>
              <a:buChar char="•"/>
            </a:pPr>
            <a:r>
              <a:rPr lang="en-US" sz="2400" dirty="0">
                <a:solidFill>
                  <a:schemeClr val="tx1"/>
                </a:solidFill>
                <a:latin typeface="+mj-lt"/>
                <a:ea typeface="Arial"/>
              </a:rPr>
              <a:t>Grantmaking</a:t>
            </a:r>
          </a:p>
          <a:p>
            <a:pPr marL="742950" lvl="1" indent="-457200">
              <a:lnSpc>
                <a:spcPct val="100000"/>
              </a:lnSpc>
              <a:spcBef>
                <a:spcPts val="1000"/>
              </a:spcBef>
              <a:spcAft>
                <a:spcPts val="1000"/>
              </a:spcAft>
              <a:buClr>
                <a:schemeClr val="accent2"/>
              </a:buClr>
              <a:buSzPct val="150000"/>
              <a:buFont typeface="Arial" panose="020B0604020202020204" pitchFamily="34" charset="0"/>
              <a:buChar char="•"/>
            </a:pPr>
            <a:r>
              <a:rPr lang="en-US" sz="2400" dirty="0">
                <a:solidFill>
                  <a:schemeClr val="tx1"/>
                </a:solidFill>
                <a:latin typeface="+mj-lt"/>
                <a:ea typeface="Arial"/>
              </a:rPr>
              <a:t>Capacity Building</a:t>
            </a:r>
          </a:p>
          <a:p>
            <a:pPr marL="742950" lvl="1">
              <a:lnSpc>
                <a:spcPct val="100000"/>
              </a:lnSpc>
              <a:spcBef>
                <a:spcPts val="1000"/>
              </a:spcBef>
              <a:spcAft>
                <a:spcPts val="1000"/>
              </a:spcAft>
              <a:buClr>
                <a:srgbClr val="FFD44B"/>
              </a:buClr>
              <a:buFont typeface="Arial,Sans-Serif"/>
              <a:buChar char="●"/>
            </a:pPr>
            <a:endParaRPr lang="en-US" sz="2600" dirty="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dirty="0">
              <a:latin typeface="+mj-lt"/>
              <a:ea typeface="Arial"/>
            </a:endParaRPr>
          </a:p>
          <a:p>
            <a:pPr marL="285750" indent="-331470">
              <a:lnSpc>
                <a:spcPct val="100000"/>
              </a:lnSpc>
              <a:spcBef>
                <a:spcPts val="0"/>
              </a:spcBef>
              <a:spcAft>
                <a:spcPts val="600"/>
              </a:spcAft>
              <a:buClr>
                <a:srgbClr val="FFD44B"/>
              </a:buClr>
              <a:buFont typeface="Arial,Sans-Serif"/>
              <a:buChar char="●"/>
            </a:pPr>
            <a:endParaRPr lang="en-US" sz="2800" dirty="0">
              <a:latin typeface="+mj-lt"/>
              <a:ea typeface="Arial"/>
            </a:endParaRPr>
          </a:p>
          <a:p>
            <a:pPr marL="383540" lvl="1" indent="-42545">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13</a:t>
            </a:r>
            <a:endParaRPr dirty="0">
              <a:latin typeface="Arial"/>
              <a:ea typeface="Arial"/>
              <a:cs typeface="Arial"/>
              <a:sym typeface="Arial"/>
            </a:endParaRPr>
          </a:p>
        </p:txBody>
      </p:sp>
    </p:spTree>
    <p:extLst>
      <p:ext uri="{BB962C8B-B14F-4D97-AF65-F5344CB8AC3E}">
        <p14:creationId xmlns:p14="http://schemas.microsoft.com/office/powerpoint/2010/main" val="102413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8258-3896-46F0-89C6-CD064E8846DB}"/>
              </a:ext>
            </a:extLst>
          </p:cNvPr>
          <p:cNvSpPr>
            <a:spLocks noGrp="1"/>
          </p:cNvSpPr>
          <p:nvPr>
            <p:ph type="title"/>
          </p:nvPr>
        </p:nvSpPr>
        <p:spPr>
          <a:xfrm>
            <a:off x="1097280" y="612186"/>
            <a:ext cx="10058400" cy="737249"/>
          </a:xfrm>
        </p:spPr>
        <p:txBody>
          <a:bodyPr>
            <a:normAutofit/>
          </a:bodyPr>
          <a:lstStyle/>
          <a:p>
            <a:r>
              <a:rPr lang="en-US" sz="3600" b="1" dirty="0">
                <a:latin typeface="Arial"/>
              </a:rPr>
              <a:t>Demographic Data from 2023 Survey</a:t>
            </a:r>
            <a:endParaRPr lang="en-US" dirty="0"/>
          </a:p>
        </p:txBody>
      </p:sp>
      <p:sp>
        <p:nvSpPr>
          <p:cNvPr id="3" name="Text Placeholder 2">
            <a:extLst>
              <a:ext uri="{FF2B5EF4-FFF2-40B4-BE49-F238E27FC236}">
                <a16:creationId xmlns:a16="http://schemas.microsoft.com/office/drawing/2014/main" id="{EE234785-DCB3-4146-A57E-760F950DAE3D}"/>
              </a:ext>
            </a:extLst>
          </p:cNvPr>
          <p:cNvSpPr>
            <a:spLocks noGrp="1"/>
          </p:cNvSpPr>
          <p:nvPr>
            <p:ph type="body" idx="1"/>
          </p:nvPr>
        </p:nvSpPr>
        <p:spPr/>
        <p:txBody>
          <a:bodyPr>
            <a:normAutofit/>
          </a:bodyPr>
          <a:lstStyle/>
          <a:p>
            <a:pPr marL="582930" indent="-457200">
              <a:lnSpc>
                <a:spcPct val="100000"/>
              </a:lnSpc>
              <a:spcBef>
                <a:spcPts val="1000"/>
              </a:spcBef>
              <a:spcAft>
                <a:spcPts val="1000"/>
              </a:spcAft>
              <a:buClr>
                <a:schemeClr val="accent2"/>
              </a:buClr>
              <a:buSzPct val="150000"/>
              <a:buFont typeface="Arial" panose="020B0604020202020204" pitchFamily="34" charset="0"/>
              <a:buChar char="•"/>
            </a:pPr>
            <a:r>
              <a:rPr lang="en-US" sz="2800" dirty="0">
                <a:solidFill>
                  <a:schemeClr val="tx1"/>
                </a:solidFill>
                <a:latin typeface="Arial" panose="020B0604020202020204" pitchFamily="34" charset="0"/>
                <a:ea typeface="Calibri" panose="020F0502020204030204" pitchFamily="34" charset="0"/>
              </a:rPr>
              <a:t>35 out of 37 organizations responded (95%)</a:t>
            </a:r>
          </a:p>
          <a:p>
            <a:pPr marL="582930" indent="-457200">
              <a:lnSpc>
                <a:spcPct val="100000"/>
              </a:lnSpc>
              <a:spcBef>
                <a:spcPts val="1000"/>
              </a:spcBef>
              <a:spcAft>
                <a:spcPts val="1000"/>
              </a:spcAft>
              <a:buClr>
                <a:schemeClr val="accent2"/>
              </a:buClr>
              <a:buSzPct val="150000"/>
              <a:buFont typeface="Arial" panose="020B0604020202020204" pitchFamily="34" charset="0"/>
              <a:buChar char="•"/>
            </a:pPr>
            <a:r>
              <a:rPr lang="en-US" sz="2800" dirty="0">
                <a:solidFill>
                  <a:schemeClr val="tx1"/>
                </a:solidFill>
                <a:latin typeface="Arial" panose="020B0604020202020204" pitchFamily="34" charset="0"/>
                <a:ea typeface="Calibri" panose="020F0502020204030204" pitchFamily="34" charset="0"/>
              </a:rPr>
              <a:t>Surveyed board and staff demographics</a:t>
            </a:r>
          </a:p>
          <a:p>
            <a:pPr marL="582930" indent="-457200">
              <a:lnSpc>
                <a:spcPct val="100000"/>
              </a:lnSpc>
              <a:spcBef>
                <a:spcPts val="1000"/>
              </a:spcBef>
              <a:spcAft>
                <a:spcPts val="1000"/>
              </a:spcAft>
              <a:buClr>
                <a:schemeClr val="accent2"/>
              </a:buClr>
              <a:buSzPct val="150000"/>
              <a:buFont typeface="Arial" panose="020B0604020202020204" pitchFamily="34" charset="0"/>
              <a:buChar char="•"/>
            </a:pPr>
            <a:r>
              <a:rPr lang="en-US" sz="2800" dirty="0">
                <a:solidFill>
                  <a:schemeClr val="tx1"/>
                </a:solidFill>
                <a:latin typeface="Arial" panose="020B0604020202020204" pitchFamily="34" charset="0"/>
                <a:ea typeface="Calibri" panose="020F0502020204030204" pitchFamily="34" charset="0"/>
              </a:rPr>
              <a:t>Executive staff = executive directors and organization leadership</a:t>
            </a:r>
          </a:p>
          <a:p>
            <a:pPr marL="582930" indent="-457200">
              <a:lnSpc>
                <a:spcPct val="100000"/>
              </a:lnSpc>
              <a:spcBef>
                <a:spcPts val="1000"/>
              </a:spcBef>
              <a:spcAft>
                <a:spcPts val="1000"/>
              </a:spcAft>
              <a:buClr>
                <a:schemeClr val="accent2"/>
              </a:buClr>
              <a:buSzPct val="150000"/>
              <a:buFont typeface="Arial" panose="020B0604020202020204" pitchFamily="34" charset="0"/>
              <a:buChar char="•"/>
            </a:pPr>
            <a:r>
              <a:rPr lang="en-US" sz="2800" dirty="0">
                <a:solidFill>
                  <a:schemeClr val="tx1"/>
                </a:solidFill>
                <a:latin typeface="Arial" panose="020B0604020202020204" pitchFamily="34" charset="0"/>
                <a:ea typeface="Calibri" panose="020F0502020204030204" pitchFamily="34" charset="0"/>
              </a:rPr>
              <a:t>Support staff = supervising attorneys, line attorneys, legal staff, service staff, administrative staff</a:t>
            </a:r>
          </a:p>
        </p:txBody>
      </p:sp>
      <p:sp>
        <p:nvSpPr>
          <p:cNvPr id="4" name="Slide Number Placeholder 3">
            <a:extLst>
              <a:ext uri="{FF2B5EF4-FFF2-40B4-BE49-F238E27FC236}">
                <a16:creationId xmlns:a16="http://schemas.microsoft.com/office/drawing/2014/main" id="{FDC7A1FD-A2A4-4BF6-9040-AE86D939E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13</a:t>
            </a:fld>
            <a:endParaRPr lang="en-US"/>
          </a:p>
        </p:txBody>
      </p:sp>
    </p:spTree>
    <p:extLst>
      <p:ext uri="{BB962C8B-B14F-4D97-AF65-F5344CB8AC3E}">
        <p14:creationId xmlns:p14="http://schemas.microsoft.com/office/powerpoint/2010/main" val="338163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8258-3896-46F0-89C6-CD064E8846DB}"/>
              </a:ext>
            </a:extLst>
          </p:cNvPr>
          <p:cNvSpPr>
            <a:spLocks noGrp="1"/>
          </p:cNvSpPr>
          <p:nvPr>
            <p:ph type="title"/>
          </p:nvPr>
        </p:nvSpPr>
        <p:spPr>
          <a:xfrm>
            <a:off x="1068525" y="612186"/>
            <a:ext cx="10058400" cy="737249"/>
          </a:xfrm>
        </p:spPr>
        <p:txBody>
          <a:bodyPr>
            <a:normAutofit/>
          </a:bodyPr>
          <a:lstStyle/>
          <a:p>
            <a:r>
              <a:rPr lang="en-US" sz="4000" b="1" dirty="0">
                <a:latin typeface="Arial"/>
              </a:rPr>
              <a:t>2023 Demographic Data – Overall</a:t>
            </a:r>
            <a:endParaRPr lang="en-US" sz="4000" dirty="0"/>
          </a:p>
        </p:txBody>
      </p:sp>
      <p:sp>
        <p:nvSpPr>
          <p:cNvPr id="3" name="Text Placeholder 2">
            <a:extLst>
              <a:ext uri="{FF2B5EF4-FFF2-40B4-BE49-F238E27FC236}">
                <a16:creationId xmlns:a16="http://schemas.microsoft.com/office/drawing/2014/main" id="{EE234785-DCB3-4146-A57E-760F950DAE3D}"/>
              </a:ext>
            </a:extLst>
          </p:cNvPr>
          <p:cNvSpPr>
            <a:spLocks noGrp="1"/>
          </p:cNvSpPr>
          <p:nvPr>
            <p:ph type="body" idx="1"/>
          </p:nvPr>
        </p:nvSpPr>
        <p:spPr/>
        <p:txBody>
          <a:bodyPr>
            <a:normAutofit/>
          </a:bodyPr>
          <a:lstStyle/>
          <a:p>
            <a:pPr marL="457200" marR="0" lvl="0" indent="-457200" algn="l" defTabSz="914400" rtl="0" eaLnBrk="1" fontAlgn="auto" latinLnBrk="0" hangingPunct="1">
              <a:lnSpc>
                <a:spcPct val="120000"/>
              </a:lnSpc>
              <a:spcBef>
                <a:spcPts val="1200"/>
              </a:spcBef>
              <a:spcAft>
                <a:spcPts val="200"/>
              </a:spcAft>
              <a:buClr>
                <a:srgbClr val="E5AF01"/>
              </a:buClr>
              <a:buSzPct val="150000"/>
              <a:buFont typeface="Arial" panose="020B0604020202020204" pitchFamily="34" charset="0"/>
              <a:buChar char="•"/>
              <a:tabLst/>
              <a:defRPr/>
            </a:pPr>
            <a:r>
              <a:rPr kumimoji="0" lang="en-US" sz="2800" b="1"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Board</a:t>
            </a:r>
          </a:p>
          <a:p>
            <a:pPr marL="800100" marR="0" lvl="1" indent="-342900" algn="l" defTabSz="914400" rtl="0" eaLnBrk="1" fontAlgn="auto" latinLnBrk="0" hangingPunct="1">
              <a:lnSpc>
                <a:spcPct val="120000"/>
              </a:lnSpc>
              <a:spcBef>
                <a:spcPts val="200"/>
              </a:spcBef>
              <a:spcAft>
                <a:spcPts val="20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48% female </a:t>
            </a:r>
          </a:p>
          <a:p>
            <a:pPr marL="800100" marR="0" lvl="1" indent="-342900" algn="l" defTabSz="914400" rtl="0" eaLnBrk="1" fontAlgn="auto" latinLnBrk="0" hangingPunct="1">
              <a:lnSpc>
                <a:spcPct val="120000"/>
              </a:lnSpc>
              <a:spcBef>
                <a:spcPts val="200"/>
              </a:spcBef>
              <a:spcAft>
                <a:spcPts val="20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54% white, 27% black</a:t>
            </a:r>
          </a:p>
          <a:p>
            <a:pPr marL="457200" marR="0" lvl="0" indent="-457200" algn="l" defTabSz="914400" rtl="0" eaLnBrk="1" fontAlgn="auto" latinLnBrk="0" hangingPunct="1">
              <a:lnSpc>
                <a:spcPct val="120000"/>
              </a:lnSpc>
              <a:spcBef>
                <a:spcPts val="1200"/>
              </a:spcBef>
              <a:spcAft>
                <a:spcPts val="200"/>
              </a:spcAft>
              <a:buClr>
                <a:srgbClr val="E5AF01"/>
              </a:buClr>
              <a:buSzPct val="150000"/>
              <a:buFont typeface="Arial" panose="020B0604020202020204" pitchFamily="34" charset="0"/>
              <a:buChar char="•"/>
              <a:tabLst/>
              <a:defRPr/>
            </a:pPr>
            <a:r>
              <a:rPr kumimoji="0" lang="en-US" sz="2800" b="1"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Staff</a:t>
            </a:r>
          </a:p>
          <a:p>
            <a:pPr marL="914400" marR="0" lvl="1" indent="-457200" algn="l" defTabSz="914400" rtl="0" eaLnBrk="1" fontAlgn="auto" latinLnBrk="0" hangingPunct="1">
              <a:lnSpc>
                <a:spcPct val="120000"/>
              </a:lnSpc>
              <a:spcBef>
                <a:spcPts val="200"/>
              </a:spcBef>
              <a:spcAft>
                <a:spcPts val="20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69% female </a:t>
            </a:r>
          </a:p>
          <a:p>
            <a:pPr marL="914400" marR="0" lvl="1" indent="-457200" algn="l" defTabSz="914400" rtl="0" eaLnBrk="1" fontAlgn="auto" latinLnBrk="0" hangingPunct="1">
              <a:lnSpc>
                <a:spcPct val="120000"/>
              </a:lnSpc>
              <a:spcBef>
                <a:spcPts val="200"/>
              </a:spcBef>
              <a:spcAft>
                <a:spcPts val="20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sym typeface="Calibri"/>
              </a:rPr>
              <a:t>50% white, 20% black</a:t>
            </a:r>
            <a:br>
              <a:rPr lang="en-US" i="1" dirty="0">
                <a:latin typeface="Arial" panose="020B0604020202020204" pitchFamily="34" charset="0"/>
              </a:rPr>
            </a:br>
            <a:endParaRPr lang="en-US" sz="2400" dirty="0">
              <a:latin typeface="Arial" panose="020B0604020202020204" pitchFamily="34" charset="0"/>
              <a:ea typeface="Calibri" panose="020F0502020204030204" pitchFamily="34" charset="0"/>
            </a:endParaRPr>
          </a:p>
          <a:p>
            <a:pPr marL="125730" indent="0">
              <a:lnSpc>
                <a:spcPct val="100000"/>
              </a:lnSpc>
              <a:spcBef>
                <a:spcPts val="1000"/>
              </a:spcBef>
              <a:spcAft>
                <a:spcPts val="1000"/>
              </a:spcAft>
              <a:buNone/>
            </a:pPr>
            <a:endParaRPr lang="en-US" sz="2800"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DC7A1FD-A2A4-4BF6-9040-AE86D939E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dirty="0"/>
          </a:p>
        </p:txBody>
      </p:sp>
    </p:spTree>
    <p:extLst>
      <p:ext uri="{BB962C8B-B14F-4D97-AF65-F5344CB8AC3E}">
        <p14:creationId xmlns:p14="http://schemas.microsoft.com/office/powerpoint/2010/main" val="412371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8258-3896-46F0-89C6-CD064E8846DB}"/>
              </a:ext>
            </a:extLst>
          </p:cNvPr>
          <p:cNvSpPr>
            <a:spLocks noGrp="1"/>
          </p:cNvSpPr>
          <p:nvPr>
            <p:ph type="title"/>
          </p:nvPr>
        </p:nvSpPr>
        <p:spPr>
          <a:xfrm>
            <a:off x="1068525" y="612186"/>
            <a:ext cx="10058400" cy="737249"/>
          </a:xfrm>
        </p:spPr>
        <p:txBody>
          <a:bodyPr>
            <a:normAutofit/>
          </a:bodyPr>
          <a:lstStyle/>
          <a:p>
            <a:r>
              <a:rPr lang="en-US" sz="4000" b="1" dirty="0">
                <a:latin typeface="Arial"/>
              </a:rPr>
              <a:t>Racial Equity – Capacity Building</a:t>
            </a:r>
            <a:endParaRPr lang="en-US" sz="4000" dirty="0"/>
          </a:p>
        </p:txBody>
      </p:sp>
      <p:sp>
        <p:nvSpPr>
          <p:cNvPr id="3" name="Text Placeholder 2">
            <a:extLst>
              <a:ext uri="{FF2B5EF4-FFF2-40B4-BE49-F238E27FC236}">
                <a16:creationId xmlns:a16="http://schemas.microsoft.com/office/drawing/2014/main" id="{EE234785-DCB3-4146-A57E-760F950DAE3D}"/>
              </a:ext>
            </a:extLst>
          </p:cNvPr>
          <p:cNvSpPr>
            <a:spLocks noGrp="1"/>
          </p:cNvSpPr>
          <p:nvPr>
            <p:ph type="body" idx="1"/>
          </p:nvPr>
        </p:nvSpPr>
        <p:spPr/>
        <p:txBody>
          <a:bodyPr>
            <a:normAutofit/>
          </a:bodyPr>
          <a:lstStyle/>
          <a:p>
            <a:pPr indent="-457200">
              <a:lnSpc>
                <a:spcPct val="120000"/>
              </a:lnSpc>
              <a:spcAft>
                <a:spcPts val="200"/>
              </a:spcAft>
              <a:buClr>
                <a:srgbClr val="E5AF01"/>
              </a:buClr>
              <a:buSzPct val="150000"/>
              <a:buFont typeface="Arial" panose="020B0604020202020204" pitchFamily="34" charset="0"/>
              <a:buChar char="•"/>
              <a:defRPr/>
            </a:pPr>
            <a:r>
              <a:rPr lang="en-US" sz="2800" b="1" dirty="0">
                <a:latin typeface="Arial"/>
                <a:ea typeface="Calibri" panose="020F0502020204030204" pitchFamily="34" charset="0"/>
              </a:rPr>
              <a:t>Racial Equity Trainings</a:t>
            </a:r>
            <a:endParaRPr lang="en-US" sz="2800" b="1"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endParaRPr>
          </a:p>
          <a:p>
            <a:pPr lvl="1" indent="-457200">
              <a:lnSpc>
                <a:spcPct val="120000"/>
              </a:lnSpc>
              <a:spcAft>
                <a:spcPts val="200"/>
              </a:spcAft>
              <a:buClr>
                <a:srgbClr val="E5AF01"/>
              </a:buClr>
              <a:buSzPct val="150000"/>
              <a:buFont typeface="Arial" panose="020B0604020202020204" pitchFamily="34" charset="0"/>
              <a:buChar char="•"/>
              <a:defRPr/>
            </a:pPr>
            <a:r>
              <a:rPr lang="en-US" sz="2600" dirty="0">
                <a:latin typeface="Arial"/>
                <a:ea typeface="Calibri" panose="020F0502020204030204" pitchFamily="34" charset="0"/>
              </a:rPr>
              <a:t>1.0 Series - foundational skills</a:t>
            </a:r>
            <a:endParaRPr lang="en-US" sz="2600" i="0" u="none" strike="noStrike" kern="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Calibri"/>
            </a:endParaRPr>
          </a:p>
          <a:p>
            <a:pPr lvl="1" indent="-457200">
              <a:lnSpc>
                <a:spcPct val="120000"/>
              </a:lnSpc>
              <a:spcAft>
                <a:spcPts val="200"/>
              </a:spcAft>
              <a:buClr>
                <a:srgbClr val="E5AF01"/>
              </a:buClr>
              <a:buSzPct val="150000"/>
              <a:buFont typeface="Arial" panose="020B0604020202020204" pitchFamily="34" charset="0"/>
              <a:buChar char="•"/>
              <a:defRPr/>
            </a:pPr>
            <a:r>
              <a:rPr lang="en-US" sz="2600" dirty="0">
                <a:latin typeface="Arial"/>
                <a:ea typeface="Calibri" panose="020F0502020204030204" pitchFamily="34" charset="0"/>
              </a:rPr>
              <a:t>2.0 Series – facilitation skills</a:t>
            </a:r>
          </a:p>
          <a:p>
            <a:pPr indent="-457200">
              <a:lnSpc>
                <a:spcPct val="120000"/>
              </a:lnSpc>
              <a:spcAft>
                <a:spcPts val="200"/>
              </a:spcAft>
              <a:buClr>
                <a:srgbClr val="E5AF01"/>
              </a:buClr>
              <a:buSzPct val="150000"/>
              <a:buFont typeface="Arial" panose="020B0604020202020204" pitchFamily="34" charset="0"/>
              <a:buChar char="•"/>
              <a:defRPr/>
            </a:pPr>
            <a:r>
              <a:rPr lang="en-US" sz="3000" b="1" dirty="0">
                <a:latin typeface="Arial"/>
                <a:ea typeface="Calibri" panose="020F0502020204030204" pitchFamily="34" charset="0"/>
              </a:rPr>
              <a:t>Listening Sessions</a:t>
            </a:r>
          </a:p>
          <a:p>
            <a:pPr lvl="1" indent="-457200">
              <a:lnSpc>
                <a:spcPct val="120000"/>
              </a:lnSpc>
              <a:spcAft>
                <a:spcPts val="200"/>
              </a:spcAft>
              <a:buClr>
                <a:srgbClr val="E5AF01"/>
              </a:buClr>
              <a:buSzPct val="150000"/>
              <a:buFont typeface="Arial" panose="020B0604020202020204" pitchFamily="34" charset="0"/>
              <a:buChar char="•"/>
              <a:defRPr/>
            </a:pPr>
            <a:r>
              <a:rPr lang="en-US" sz="2600" dirty="0">
                <a:latin typeface="Arial"/>
                <a:ea typeface="Calibri" panose="020F0502020204030204" pitchFamily="34" charset="0"/>
              </a:rPr>
              <a:t>Surveys</a:t>
            </a:r>
            <a:endParaRPr lang="en-US" sz="2600" dirty="0">
              <a:latin typeface="Arial" panose="020B0604020202020204" pitchFamily="34" charset="0"/>
              <a:ea typeface="Calibri" panose="020F0502020204030204" pitchFamily="34" charset="0"/>
            </a:endParaRPr>
          </a:p>
          <a:p>
            <a:pPr lvl="1" indent="-457200">
              <a:lnSpc>
                <a:spcPct val="120000"/>
              </a:lnSpc>
              <a:spcAft>
                <a:spcPts val="200"/>
              </a:spcAft>
              <a:buClr>
                <a:srgbClr val="E5AF01"/>
              </a:buClr>
              <a:buSzPct val="150000"/>
              <a:buFont typeface="Arial" panose="020B0604020202020204" pitchFamily="34" charset="0"/>
              <a:buChar char="•"/>
              <a:defRPr/>
            </a:pPr>
            <a:r>
              <a:rPr lang="en-US" sz="2600" dirty="0">
                <a:latin typeface="Arial"/>
                <a:ea typeface="Calibri" panose="020F0502020204030204" pitchFamily="34" charset="0"/>
              </a:rPr>
              <a:t>Interviews</a:t>
            </a:r>
            <a:endParaRPr lang="en-US" sz="2600" dirty="0">
              <a:latin typeface="Arial" panose="020B0604020202020204" pitchFamily="34" charset="0"/>
              <a:ea typeface="Calibri" panose="020F0502020204030204" pitchFamily="34" charset="0"/>
            </a:endParaRPr>
          </a:p>
          <a:p>
            <a:pPr lvl="1" indent="-457200">
              <a:lnSpc>
                <a:spcPct val="120000"/>
              </a:lnSpc>
              <a:spcAft>
                <a:spcPts val="200"/>
              </a:spcAft>
              <a:buClr>
                <a:srgbClr val="E5AF01"/>
              </a:buClr>
              <a:buSzPct val="150000"/>
              <a:buFont typeface="Arial" panose="020B0604020202020204" pitchFamily="34" charset="0"/>
              <a:buChar char="•"/>
              <a:defRPr/>
            </a:pPr>
            <a:endParaRPr lang="en-US" sz="2800" b="1" dirty="0">
              <a:latin typeface="Arial" panose="020B0604020202020204" pitchFamily="34" charset="0"/>
              <a:ea typeface="Calibri" panose="020F0502020204030204" pitchFamily="34" charset="0"/>
            </a:endParaRPr>
          </a:p>
          <a:p>
            <a:pPr indent="-457200">
              <a:lnSpc>
                <a:spcPct val="120000"/>
              </a:lnSpc>
              <a:spcAft>
                <a:spcPts val="200"/>
              </a:spcAft>
              <a:buClr>
                <a:srgbClr val="E5AF01"/>
              </a:buClr>
              <a:buSzPct val="150000"/>
              <a:buFont typeface="Arial" panose="020B0604020202020204" pitchFamily="34" charset="0"/>
              <a:buChar char="•"/>
              <a:defRPr/>
            </a:pPr>
            <a:endParaRPr lang="en-US" sz="2800" b="1"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DC7A1FD-A2A4-4BF6-9040-AE86D939E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dirty="0"/>
          </a:p>
        </p:txBody>
      </p:sp>
    </p:spTree>
    <p:extLst>
      <p:ext uri="{BB962C8B-B14F-4D97-AF65-F5344CB8AC3E}">
        <p14:creationId xmlns:p14="http://schemas.microsoft.com/office/powerpoint/2010/main" val="181024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600" b="1">
                <a:solidFill>
                  <a:schemeClr val="tx1"/>
                </a:solidFill>
                <a:latin typeface="Arial"/>
                <a:cs typeface="Arial"/>
                <a:sym typeface="Arial"/>
              </a:rPr>
              <a:t>4 – Fund with Intention</a:t>
            </a:r>
            <a:endParaRPr lang="en-US">
              <a:solidFill>
                <a:schemeClr val="tx1"/>
              </a:solidFill>
            </a:endParaRPr>
          </a:p>
        </p:txBody>
      </p:sp>
      <p:sp>
        <p:nvSpPr>
          <p:cNvPr id="123" name="Google Shape;123;gd34e4da26e_0_7"/>
          <p:cNvSpPr txBox="1">
            <a:spLocks noGrp="1"/>
          </p:cNvSpPr>
          <p:nvPr>
            <p:ph type="body" idx="1"/>
          </p:nvPr>
        </p:nvSpPr>
        <p:spPr>
          <a:xfrm>
            <a:off x="1235826" y="1954529"/>
            <a:ext cx="10058401" cy="4023360"/>
          </a:xfrm>
          <a:prstGeom prst="rect">
            <a:avLst/>
          </a:prstGeom>
          <a:noFill/>
          <a:ln>
            <a:noFill/>
          </a:ln>
        </p:spPr>
        <p:txBody>
          <a:bodyPr spcFirstLastPara="1" wrap="square" lIns="0" tIns="45700" rIns="0" bIns="45700" anchor="t" anchorCtr="0">
            <a:normAutofit/>
          </a:bodyPr>
          <a:lstStyle/>
          <a:p>
            <a:pPr marL="411480" indent="-457200">
              <a:lnSpc>
                <a:spcPct val="120000"/>
              </a:lnSpc>
              <a:spcAft>
                <a:spcPts val="200"/>
              </a:spcAft>
              <a:buClr>
                <a:schemeClr val="accent2"/>
              </a:buClr>
              <a:buSzPct val="150000"/>
              <a:buFont typeface="Arial" panose="020B0604020202020204" pitchFamily="34" charset="0"/>
              <a:buChar char="•"/>
            </a:pPr>
            <a:r>
              <a:rPr lang="en-US" sz="2600">
                <a:solidFill>
                  <a:schemeClr val="tx1"/>
                </a:solidFill>
                <a:latin typeface="+mj-lt"/>
              </a:rPr>
              <a:t>Strategic Investments</a:t>
            </a:r>
            <a:endParaRPr lang="en-US" sz="2200">
              <a:solidFill>
                <a:schemeClr val="tx1"/>
              </a:solidFill>
              <a:latin typeface="+mj-lt"/>
              <a:cs typeface="Arial"/>
            </a:endParaRPr>
          </a:p>
          <a:p>
            <a:pPr marL="411480" indent="-457200">
              <a:lnSpc>
                <a:spcPct val="120000"/>
              </a:lnSpc>
              <a:spcAft>
                <a:spcPts val="200"/>
              </a:spcAft>
              <a:buClr>
                <a:schemeClr val="accent2"/>
              </a:buClr>
              <a:buSzPct val="150000"/>
              <a:buFont typeface="Arial" panose="020B0604020202020204" pitchFamily="34" charset="0"/>
              <a:buChar char="•"/>
            </a:pPr>
            <a:r>
              <a:rPr lang="en-US" sz="2600">
                <a:solidFill>
                  <a:schemeClr val="tx1"/>
                </a:solidFill>
                <a:latin typeface="+mj-lt"/>
              </a:rPr>
              <a:t>Systems Change</a:t>
            </a:r>
          </a:p>
          <a:p>
            <a:pPr marL="411480" indent="-457200">
              <a:lnSpc>
                <a:spcPct val="120000"/>
              </a:lnSpc>
              <a:spcAft>
                <a:spcPts val="200"/>
              </a:spcAft>
              <a:buClr>
                <a:schemeClr val="accent2"/>
              </a:buClr>
              <a:buSzPct val="150000"/>
              <a:buFont typeface="Arial" panose="020B0604020202020204" pitchFamily="34" charset="0"/>
              <a:buChar char="•"/>
            </a:pPr>
            <a:r>
              <a:rPr lang="en-US" sz="2600">
                <a:solidFill>
                  <a:schemeClr val="tx1"/>
                </a:solidFill>
                <a:latin typeface="+mj-lt"/>
              </a:rPr>
              <a:t>Community Engagement</a:t>
            </a:r>
          </a:p>
          <a:p>
            <a:pPr marL="411480" indent="-457200">
              <a:lnSpc>
                <a:spcPct val="120000"/>
              </a:lnSpc>
              <a:spcAft>
                <a:spcPts val="200"/>
              </a:spcAft>
              <a:buClr>
                <a:schemeClr val="accent2"/>
              </a:buClr>
              <a:buSzPct val="150000"/>
              <a:buFont typeface="Arial" panose="020B0604020202020204" pitchFamily="34" charset="0"/>
              <a:buChar char="•"/>
            </a:pPr>
            <a:r>
              <a:rPr lang="en-US" sz="2600">
                <a:solidFill>
                  <a:schemeClr val="tx1"/>
                </a:solidFill>
                <a:latin typeface="+mj-lt"/>
              </a:rPr>
              <a:t>Pro Bono Participation</a:t>
            </a:r>
          </a:p>
          <a:p>
            <a:pPr marL="1314450" lvl="2">
              <a:lnSpc>
                <a:spcPct val="100000"/>
              </a:lnSpc>
              <a:spcBef>
                <a:spcPts val="1000"/>
              </a:spcBef>
              <a:spcAft>
                <a:spcPts val="1000"/>
              </a:spcAft>
              <a:buClr>
                <a:srgbClr val="FFD44B"/>
              </a:buClr>
              <a:buFont typeface="Wingdings,Sans-Serif"/>
              <a:buChar char="Ø"/>
            </a:pPr>
            <a:endParaRPr lang="en-US" sz="2000">
              <a:latin typeface="+mj-lt"/>
              <a:ea typeface="Arial"/>
              <a:cs typeface="Arial"/>
            </a:endParaRPr>
          </a:p>
          <a:p>
            <a:pPr marL="742950" lvl="1" indent="-457200">
              <a:lnSpc>
                <a:spcPct val="100000"/>
              </a:lnSpc>
              <a:spcBef>
                <a:spcPts val="1000"/>
              </a:spcBef>
              <a:spcAft>
                <a:spcPts val="1000"/>
              </a:spcAft>
              <a:buClr>
                <a:srgbClr val="FFD44B"/>
              </a:buClr>
              <a:buFont typeface="Arial,Sans-Serif"/>
              <a:buChar char="●"/>
            </a:pPr>
            <a:endParaRPr lang="en-US" sz="2400">
              <a:latin typeface="+mj-lt"/>
              <a:ea typeface="Arial"/>
            </a:endParaRPr>
          </a:p>
          <a:p>
            <a:pPr marL="742950" lvl="1">
              <a:lnSpc>
                <a:spcPct val="100000"/>
              </a:lnSpc>
              <a:spcBef>
                <a:spcPts val="1000"/>
              </a:spcBef>
              <a:spcAft>
                <a:spcPts val="1000"/>
              </a:spcAft>
              <a:buClr>
                <a:srgbClr val="FFD44B"/>
              </a:buClr>
              <a:buFont typeface="Arial,Sans-Serif"/>
              <a:buChar char="●"/>
            </a:pPr>
            <a:endParaRPr lang="en-US" sz="260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a:latin typeface="+mj-lt"/>
              <a:ea typeface="Arial"/>
            </a:endParaRPr>
          </a:p>
          <a:p>
            <a:pPr marL="285750" indent="-331470">
              <a:lnSpc>
                <a:spcPct val="100000"/>
              </a:lnSpc>
              <a:spcBef>
                <a:spcPts val="0"/>
              </a:spcBef>
              <a:spcAft>
                <a:spcPts val="600"/>
              </a:spcAft>
              <a:buClr>
                <a:srgbClr val="FFD44B"/>
              </a:buClr>
              <a:buFont typeface="Arial,Sans-Serif"/>
              <a:buChar char="●"/>
            </a:pPr>
            <a:endParaRPr lang="en-US" sz="2800">
              <a:latin typeface="+mj-lt"/>
              <a:ea typeface="Arial"/>
            </a:endParaRPr>
          </a:p>
          <a:p>
            <a:pPr marL="383540" lvl="1" indent="-42545">
              <a:lnSpc>
                <a:spcPct val="100000"/>
              </a:lnSpc>
              <a:spcBef>
                <a:spcPts val="600"/>
              </a:spcBef>
              <a:buClr>
                <a:srgbClr val="FFD44B"/>
              </a:buClr>
              <a:buSzPct val="100000"/>
              <a:buFont typeface="Courier New"/>
              <a:buNone/>
            </a:pPr>
            <a:endParaRPr lang="en-US" sz="2800" b="1">
              <a:latin typeface="+mj-lt"/>
              <a:ea typeface="Arial"/>
            </a:endParaRPr>
          </a:p>
          <a:p>
            <a:pPr marL="911860" indent="-316865">
              <a:lnSpc>
                <a:spcPct val="100000"/>
              </a:lnSpc>
              <a:spcBef>
                <a:spcPts val="1600"/>
              </a:spcBef>
              <a:buClr>
                <a:srgbClr val="3F3F3F"/>
              </a:buClr>
              <a:buSzPct val="100000"/>
              <a:buNone/>
            </a:pPr>
            <a:endParaRPr lang="en-US" sz="280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15</a:t>
            </a:r>
            <a:endParaRPr dirty="0">
              <a:latin typeface="Arial"/>
              <a:ea typeface="Arial"/>
              <a:cs typeface="Arial"/>
              <a:sym typeface="Arial"/>
            </a:endParaRPr>
          </a:p>
        </p:txBody>
      </p:sp>
      <p:sp>
        <p:nvSpPr>
          <p:cNvPr id="2" name="Text Placeholder 1">
            <a:extLst>
              <a:ext uri="{FF2B5EF4-FFF2-40B4-BE49-F238E27FC236}">
                <a16:creationId xmlns:a16="http://schemas.microsoft.com/office/drawing/2014/main" id="{2E39908C-B082-4A89-B6ED-090C234288C2}"/>
              </a:ext>
            </a:extLst>
          </p:cNvPr>
          <p:cNvSpPr>
            <a:spLocks noGrp="1"/>
          </p:cNvSpPr>
          <p:nvPr>
            <p:ph type="body" idx="4294967295"/>
          </p:nvPr>
        </p:nvSpPr>
        <p:spPr>
          <a:xfrm>
            <a:off x="7254875" y="1846263"/>
            <a:ext cx="4937125" cy="4022725"/>
          </a:xfrm>
        </p:spPr>
        <p:txBody>
          <a:bodyPr/>
          <a:lstStyle/>
          <a:p>
            <a:pPr marL="0" indent="0">
              <a:lnSpc>
                <a:spcPct val="100000"/>
              </a:lnSpc>
              <a:spcBef>
                <a:spcPts val="1000"/>
              </a:spcBef>
              <a:spcAft>
                <a:spcPts val="1000"/>
              </a:spcAft>
              <a:buNone/>
            </a:pPr>
            <a:endParaRPr lang="en-US" sz="2800">
              <a:latin typeface="Arial"/>
              <a:cs typeface="Arial"/>
            </a:endParaRPr>
          </a:p>
          <a:p>
            <a:pPr marL="285750" indent="-331470">
              <a:lnSpc>
                <a:spcPct val="100000"/>
              </a:lnSpc>
              <a:spcBef>
                <a:spcPts val="1000"/>
              </a:spcBef>
              <a:spcAft>
                <a:spcPts val="1000"/>
              </a:spcAft>
              <a:buFont typeface="Arial,Sans-Serif"/>
              <a:buChar char="●"/>
            </a:pPr>
            <a:endParaRPr lang="en-US" sz="2800">
              <a:latin typeface="Arial"/>
              <a:cs typeface="Arial"/>
            </a:endParaRPr>
          </a:p>
        </p:txBody>
      </p:sp>
    </p:spTree>
    <p:extLst>
      <p:ext uri="{BB962C8B-B14F-4D97-AF65-F5344CB8AC3E}">
        <p14:creationId xmlns:p14="http://schemas.microsoft.com/office/powerpoint/2010/main" val="208595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600" b="1">
                <a:solidFill>
                  <a:schemeClr val="tx1"/>
                </a:solidFill>
                <a:latin typeface="Arial"/>
                <a:cs typeface="Arial"/>
                <a:sym typeface="Arial"/>
              </a:rPr>
              <a:t>5 – Demonstrate That People Who Need Services Are Getting Them</a:t>
            </a:r>
            <a:endParaRPr lang="en-US">
              <a:solidFill>
                <a:schemeClr val="tx1"/>
              </a:solidFill>
            </a:endParaRPr>
          </a:p>
        </p:txBody>
      </p:sp>
      <p:sp>
        <p:nvSpPr>
          <p:cNvPr id="123" name="Google Shape;123;gd34e4da26e_0_7"/>
          <p:cNvSpPr txBox="1">
            <a:spLocks noGrp="1"/>
          </p:cNvSpPr>
          <p:nvPr>
            <p:ph type="body" idx="1"/>
          </p:nvPr>
        </p:nvSpPr>
        <p:spPr>
          <a:xfrm>
            <a:off x="1245061" y="1873443"/>
            <a:ext cx="10058401" cy="4023360"/>
          </a:xfrm>
          <a:prstGeom prst="rect">
            <a:avLst/>
          </a:prstGeom>
          <a:noFill/>
          <a:ln>
            <a:noFill/>
          </a:ln>
        </p:spPr>
        <p:txBody>
          <a:bodyPr spcFirstLastPara="1" wrap="square" lIns="0" tIns="45700" rIns="0" bIns="45700" anchor="t" anchorCtr="0">
            <a:normAutofit lnSpcReduction="10000"/>
          </a:bodyPr>
          <a:lstStyle/>
          <a:p>
            <a:pPr indent="-457200">
              <a:lnSpc>
                <a:spcPct val="100000"/>
              </a:lnSpc>
              <a:spcAft>
                <a:spcPts val="200"/>
              </a:spcAft>
              <a:buClr>
                <a:schemeClr val="accent2"/>
              </a:buClr>
              <a:buSzPct val="150000"/>
              <a:buFont typeface="Arial" panose="020B0604020202020204" pitchFamily="34" charset="0"/>
              <a:buChar char="•"/>
            </a:pPr>
            <a:r>
              <a:rPr lang="en-US" sz="2600" dirty="0">
                <a:solidFill>
                  <a:schemeClr val="tx1"/>
                </a:solidFill>
                <a:latin typeface="+mj-lt"/>
                <a:cs typeface="Arial"/>
              </a:rPr>
              <a:t>Evaluation</a:t>
            </a:r>
            <a:endParaRPr lang="en-US" dirty="0">
              <a:solidFill>
                <a:schemeClr val="tx1"/>
              </a:solidFill>
            </a:endParaRPr>
          </a:p>
          <a:p>
            <a:pPr marL="0" indent="0">
              <a:lnSpc>
                <a:spcPct val="100000"/>
              </a:lnSpc>
              <a:spcAft>
                <a:spcPts val="200"/>
              </a:spcAft>
              <a:buClr>
                <a:schemeClr val="accent2"/>
              </a:buClr>
              <a:buSzPct val="150000"/>
              <a:buNone/>
            </a:pPr>
            <a:endParaRPr lang="en-US" sz="2600" dirty="0">
              <a:solidFill>
                <a:schemeClr val="tx1"/>
              </a:solidFill>
              <a:latin typeface="+mj-lt"/>
              <a:cs typeface="Arial"/>
            </a:endParaRPr>
          </a:p>
          <a:p>
            <a:pPr indent="-457200">
              <a:lnSpc>
                <a:spcPct val="100000"/>
              </a:lnSpc>
              <a:spcAft>
                <a:spcPts val="200"/>
              </a:spcAft>
              <a:buClr>
                <a:schemeClr val="accent2"/>
              </a:buClr>
              <a:buSzPct val="150000"/>
              <a:buFont typeface="Arial" panose="020B0604020202020204" pitchFamily="34" charset="0"/>
              <a:buChar char="•"/>
            </a:pPr>
            <a:r>
              <a:rPr lang="en-US" sz="2400" dirty="0">
                <a:solidFill>
                  <a:schemeClr val="tx1"/>
                </a:solidFill>
                <a:latin typeface="+mj-lt"/>
                <a:ea typeface="Arial"/>
                <a:cs typeface="Arial"/>
              </a:rPr>
              <a:t>Recognition of Excellence </a:t>
            </a:r>
            <a:endParaRPr lang="en-US" dirty="0">
              <a:solidFill>
                <a:schemeClr val="tx1"/>
              </a:solidFill>
            </a:endParaRPr>
          </a:p>
          <a:p>
            <a:pPr marL="800100" lvl="1">
              <a:lnSpc>
                <a:spcPct val="100000"/>
              </a:lnSpc>
              <a:spcAft>
                <a:spcPts val="200"/>
              </a:spcAft>
              <a:buClrTx/>
              <a:buSzPct val="100000"/>
              <a:buFont typeface="Arial" panose="020B0604020202020204" pitchFamily="34" charset="0"/>
              <a:buChar char="−"/>
            </a:pPr>
            <a:r>
              <a:rPr lang="en-US" sz="2400" dirty="0">
                <a:solidFill>
                  <a:schemeClr val="tx1"/>
                </a:solidFill>
                <a:latin typeface="+mj-lt"/>
                <a:ea typeface="Arial"/>
                <a:cs typeface="Arial"/>
              </a:rPr>
              <a:t>Fall Reception &amp; </a:t>
            </a:r>
            <a:r>
              <a:rPr lang="en-US" sz="2400" dirty="0" err="1">
                <a:solidFill>
                  <a:schemeClr val="tx1"/>
                </a:solidFill>
                <a:latin typeface="+mj-lt"/>
                <a:ea typeface="Arial"/>
                <a:cs typeface="Arial"/>
              </a:rPr>
              <a:t>Scoutt</a:t>
            </a:r>
            <a:r>
              <a:rPr lang="en-US" sz="2400" dirty="0">
                <a:solidFill>
                  <a:schemeClr val="tx1"/>
                </a:solidFill>
                <a:latin typeface="+mj-lt"/>
                <a:ea typeface="Arial"/>
                <a:cs typeface="Arial"/>
              </a:rPr>
              <a:t> Prize Presentation (Nov 8)</a:t>
            </a:r>
          </a:p>
          <a:p>
            <a:pPr marL="800100" lvl="1">
              <a:lnSpc>
                <a:spcPct val="100000"/>
              </a:lnSpc>
              <a:spcAft>
                <a:spcPts val="200"/>
              </a:spcAft>
              <a:buClrTx/>
              <a:buSzPct val="100000"/>
              <a:buFont typeface="Arial" panose="020B0604020202020204" pitchFamily="34" charset="0"/>
              <a:buChar char="−"/>
            </a:pPr>
            <a:endParaRPr lang="en-US" sz="2400" dirty="0">
              <a:solidFill>
                <a:schemeClr val="tx1"/>
              </a:solidFill>
              <a:latin typeface="+mj-lt"/>
              <a:ea typeface="Arial"/>
              <a:cs typeface="Arial"/>
            </a:endParaRPr>
          </a:p>
          <a:p>
            <a:pPr indent="-457200">
              <a:lnSpc>
                <a:spcPct val="100000"/>
              </a:lnSpc>
              <a:spcAft>
                <a:spcPts val="200"/>
              </a:spcAft>
              <a:buClr>
                <a:schemeClr val="accent2"/>
              </a:buClr>
              <a:buSzPct val="150000"/>
              <a:buFont typeface="Arial" panose="020B0604020202020204" pitchFamily="34" charset="0"/>
              <a:buChar char="•"/>
            </a:pPr>
            <a:r>
              <a:rPr lang="en-US" sz="2600" dirty="0">
                <a:solidFill>
                  <a:schemeClr val="tx1"/>
                </a:solidFill>
                <a:latin typeface="+mj-lt"/>
                <a:ea typeface="Arial"/>
                <a:cs typeface="Arial"/>
              </a:rPr>
              <a:t>Communications</a:t>
            </a:r>
          </a:p>
          <a:p>
            <a:pPr marL="800100" lvl="1">
              <a:lnSpc>
                <a:spcPct val="100000"/>
              </a:lnSpc>
              <a:spcAft>
                <a:spcPts val="200"/>
              </a:spcAft>
              <a:buClr>
                <a:srgbClr val="FFD44B"/>
              </a:buClr>
              <a:buFont typeface="Arial,Sans-Serif" panose="020B0604020202020204" pitchFamily="34" charset="0"/>
              <a:buChar char="−"/>
            </a:pPr>
            <a:r>
              <a:rPr lang="en-US" sz="2600" dirty="0">
                <a:solidFill>
                  <a:schemeClr val="tx1"/>
                </a:solidFill>
                <a:latin typeface="+mj-lt"/>
                <a:cs typeface="Arial"/>
              </a:rPr>
              <a:t>Lifting up your stories</a:t>
            </a:r>
            <a:endParaRPr lang="en-US" dirty="0">
              <a:solidFill>
                <a:schemeClr val="tx1"/>
              </a:solidFill>
            </a:endParaRPr>
          </a:p>
          <a:p>
            <a:pPr marL="800100" lvl="1">
              <a:lnSpc>
                <a:spcPct val="100000"/>
              </a:lnSpc>
              <a:spcAft>
                <a:spcPts val="200"/>
              </a:spcAft>
              <a:buClr>
                <a:srgbClr val="FFD44B"/>
              </a:buClr>
              <a:buFont typeface="Arial,Sans-Serif" panose="020B0604020202020204" pitchFamily="34" charset="0"/>
              <a:buChar char="−"/>
            </a:pPr>
            <a:r>
              <a:rPr lang="en-US" sz="2600" dirty="0">
                <a:solidFill>
                  <a:schemeClr val="tx1"/>
                </a:solidFill>
                <a:latin typeface="Arial"/>
              </a:rPr>
              <a:t>Sr Communications Officer Khesia Taylor</a:t>
            </a:r>
            <a:endParaRPr lang="en-US" sz="2600" dirty="0">
              <a:solidFill>
                <a:schemeClr val="tx1"/>
              </a:solidFill>
              <a:latin typeface="Arial"/>
              <a:cs typeface="Arial"/>
            </a:endParaRPr>
          </a:p>
          <a:p>
            <a:pPr lvl="1" indent="-457200">
              <a:lnSpc>
                <a:spcPct val="100000"/>
              </a:lnSpc>
              <a:spcAft>
                <a:spcPts val="200"/>
              </a:spcAft>
              <a:buClr>
                <a:schemeClr val="accent2"/>
              </a:buClr>
              <a:buSzPct val="150000"/>
              <a:buFont typeface="Arial" panose="020B0604020202020204" pitchFamily="34" charset="0"/>
              <a:buChar char="•"/>
            </a:pPr>
            <a:endParaRPr lang="en-US" sz="2400" dirty="0">
              <a:solidFill>
                <a:schemeClr val="tx1"/>
              </a:solidFill>
              <a:latin typeface="+mj-lt"/>
              <a:cs typeface="Arial"/>
            </a:endParaRPr>
          </a:p>
          <a:p>
            <a:pPr lvl="1" indent="-457200">
              <a:lnSpc>
                <a:spcPct val="100000"/>
              </a:lnSpc>
              <a:spcAft>
                <a:spcPts val="200"/>
              </a:spcAft>
              <a:buClr>
                <a:schemeClr val="accent2"/>
              </a:buClr>
              <a:buSzPct val="150000"/>
              <a:buFont typeface="Arial" panose="020B0604020202020204" pitchFamily="34" charset="0"/>
              <a:buChar char="•"/>
            </a:pPr>
            <a:endParaRPr lang="en-US" sz="2400" dirty="0">
              <a:solidFill>
                <a:schemeClr val="tx1"/>
              </a:solidFill>
              <a:latin typeface="+mj-lt"/>
              <a:ea typeface="Arial"/>
              <a:cs typeface="Arial"/>
            </a:endParaRPr>
          </a:p>
          <a:p>
            <a:pPr marL="285750" indent="-331470">
              <a:lnSpc>
                <a:spcPct val="100000"/>
              </a:lnSpc>
              <a:spcBef>
                <a:spcPts val="1000"/>
              </a:spcBef>
              <a:spcAft>
                <a:spcPts val="1000"/>
              </a:spcAft>
              <a:buFont typeface="Arial,Sans-Serif"/>
              <a:buChar char="●"/>
            </a:pPr>
            <a:endParaRPr lang="en-US" sz="2600" b="1" dirty="0">
              <a:latin typeface="+mj-lt"/>
              <a:ea typeface="Arial"/>
              <a:cs typeface="Arial"/>
            </a:endParaRPr>
          </a:p>
          <a:p>
            <a:pPr marL="742950" lvl="1" indent="-457200">
              <a:lnSpc>
                <a:spcPct val="100000"/>
              </a:lnSpc>
              <a:spcBef>
                <a:spcPts val="1000"/>
              </a:spcBef>
              <a:spcAft>
                <a:spcPts val="1000"/>
              </a:spcAft>
              <a:buClr>
                <a:srgbClr val="FFD44B"/>
              </a:buClr>
              <a:buFont typeface="Arial,Sans-Serif"/>
              <a:buChar char="●"/>
            </a:pPr>
            <a:endParaRPr lang="en-US" sz="2400" dirty="0">
              <a:latin typeface="+mj-lt"/>
              <a:ea typeface="Arial"/>
            </a:endParaRPr>
          </a:p>
          <a:p>
            <a:pPr marL="742950" lvl="1">
              <a:lnSpc>
                <a:spcPct val="100000"/>
              </a:lnSpc>
              <a:spcBef>
                <a:spcPts val="1000"/>
              </a:spcBef>
              <a:spcAft>
                <a:spcPts val="1000"/>
              </a:spcAft>
              <a:buClr>
                <a:srgbClr val="FFD44B"/>
              </a:buClr>
              <a:buFont typeface="Arial,Sans-Serif"/>
              <a:buChar char="●"/>
            </a:pPr>
            <a:endParaRPr lang="en-US" sz="2600" dirty="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dirty="0">
              <a:latin typeface="+mj-lt"/>
              <a:ea typeface="Arial"/>
            </a:endParaRPr>
          </a:p>
          <a:p>
            <a:pPr marL="285750" indent="-331470">
              <a:lnSpc>
                <a:spcPct val="100000"/>
              </a:lnSpc>
              <a:spcBef>
                <a:spcPts val="0"/>
              </a:spcBef>
              <a:spcAft>
                <a:spcPts val="600"/>
              </a:spcAft>
              <a:buClr>
                <a:srgbClr val="FFD44B"/>
              </a:buClr>
              <a:buFont typeface="Arial,Sans-Serif"/>
              <a:buChar char="●"/>
            </a:pPr>
            <a:endParaRPr lang="en-US" sz="2800" dirty="0">
              <a:latin typeface="+mj-lt"/>
              <a:ea typeface="Arial"/>
            </a:endParaRPr>
          </a:p>
          <a:p>
            <a:pPr marL="383540" lvl="1" indent="-42545">
              <a:lnSpc>
                <a:spcPct val="100000"/>
              </a:lnSpc>
              <a:spcBef>
                <a:spcPts val="600"/>
              </a:spcBef>
              <a:buClr>
                <a:srgbClr val="FFD44B"/>
              </a:buClr>
              <a:buSzPct val="100000"/>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rgbClr val="000000"/>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16</a:t>
            </a:r>
            <a:endParaRPr dirty="0">
              <a:latin typeface="Arial"/>
              <a:ea typeface="Arial"/>
              <a:cs typeface="Arial"/>
              <a:sym typeface="Arial"/>
            </a:endParaRPr>
          </a:p>
        </p:txBody>
      </p:sp>
    </p:spTree>
    <p:extLst>
      <p:ext uri="{BB962C8B-B14F-4D97-AF65-F5344CB8AC3E}">
        <p14:creationId xmlns:p14="http://schemas.microsoft.com/office/powerpoint/2010/main" val="225615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8408-45BA-4785-8318-E0FD5E8F4B7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Grants Program Overview</a:t>
            </a:r>
          </a:p>
        </p:txBody>
      </p:sp>
      <p:sp>
        <p:nvSpPr>
          <p:cNvPr id="4" name="Slide Number Placeholder 3">
            <a:extLst>
              <a:ext uri="{FF2B5EF4-FFF2-40B4-BE49-F238E27FC236}">
                <a16:creationId xmlns:a16="http://schemas.microsoft.com/office/drawing/2014/main" id="{1B2F4668-9558-49E4-905C-7DE04A05959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6532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p:cNvSpPr/>
          <p:nvPr/>
        </p:nvSpPr>
        <p:spPr>
          <a:xfrm>
            <a:off x="1191490" y="2000954"/>
            <a:ext cx="9964189" cy="625827"/>
          </a:xfrm>
          <a:prstGeom prst="rect">
            <a:avLst/>
          </a:prstGeom>
          <a:noFill/>
        </p:spPr>
        <p:txBody>
          <a:bodyPr wrap="square" lIns="0" tIns="0" rIns="0" bIns="0" rtlCol="0" anchor="t"/>
          <a:lstStyle/>
          <a:p>
            <a:pPr marL="0" marR="0" lvl="0" indent="0" algn="l" defTabSz="914400" rtl="0" eaLnBrk="1" fontAlgn="auto" latinLnBrk="0" hangingPunct="1">
              <a:lnSpc>
                <a:spcPts val="2993"/>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8478"/>
                </a:solidFill>
                <a:effectLst/>
                <a:uLnTx/>
                <a:uFillTx/>
                <a:latin typeface="Arial"/>
                <a:ea typeface="Montserrat" pitchFamily="34" charset="-122"/>
                <a:cs typeface="Montserrat" pitchFamily="34" charset="-120"/>
              </a:rPr>
              <a:t>45 years of grantmaking under General Support Grants</a:t>
            </a:r>
            <a:endParaRPr lang="en-US" sz="2400" b="0" i="0" u="none" strike="noStrike" kern="1200" cap="none" spc="0" normalizeH="0" baseline="0" noProof="0" dirty="0">
              <a:ln>
                <a:noFill/>
              </a:ln>
              <a:solidFill>
                <a:srgbClr val="008478"/>
              </a:solidFill>
              <a:effectLst/>
              <a:uLnTx/>
              <a:uFillTx/>
              <a:latin typeface="Arial"/>
              <a:cs typeface="Arial"/>
            </a:endParaRPr>
          </a:p>
        </p:txBody>
      </p:sp>
      <p:sp>
        <p:nvSpPr>
          <p:cNvPr id="10" name="Title 9">
            <a:extLst>
              <a:ext uri="{FF2B5EF4-FFF2-40B4-BE49-F238E27FC236}">
                <a16:creationId xmlns:a16="http://schemas.microsoft.com/office/drawing/2014/main" id="{6BD73579-23F8-42AB-AAA2-44838F825E8B}"/>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General Support Grants</a:t>
            </a:r>
          </a:p>
        </p:txBody>
      </p:sp>
      <p:sp>
        <p:nvSpPr>
          <p:cNvPr id="11" name="Text Placeholder 10">
            <a:extLst>
              <a:ext uri="{FF2B5EF4-FFF2-40B4-BE49-F238E27FC236}">
                <a16:creationId xmlns:a16="http://schemas.microsoft.com/office/drawing/2014/main" id="{E913A95A-969B-46A6-BBD4-F4207FDF1D8A}"/>
              </a:ext>
            </a:extLst>
          </p:cNvPr>
          <p:cNvSpPr>
            <a:spLocks noGrp="1"/>
          </p:cNvSpPr>
          <p:nvPr>
            <p:ph type="body" idx="1"/>
          </p:nvPr>
        </p:nvSpPr>
        <p:spPr>
          <a:xfrm>
            <a:off x="1097280" y="2552890"/>
            <a:ext cx="10058401" cy="3353235"/>
          </a:xfrm>
        </p:spPr>
        <p:txBody>
          <a:bodyPr>
            <a:normAutofit/>
          </a:bodyPr>
          <a:lstStyle/>
          <a:p>
            <a:pPr>
              <a:buClr>
                <a:schemeClr val="accent2"/>
              </a:buClr>
              <a:buSzPct val="150000"/>
              <a:buFont typeface="Arial" panose="020B0604020202020204" pitchFamily="34" charset="0"/>
              <a:buChar char="•"/>
            </a:pPr>
            <a:r>
              <a:rPr lang="en-US" sz="2800" dirty="0">
                <a:solidFill>
                  <a:schemeClr val="tx1"/>
                </a:solidFill>
                <a:latin typeface="+mn-lt"/>
              </a:rPr>
              <a:t>General operating and project support grants</a:t>
            </a:r>
          </a:p>
          <a:p>
            <a:pPr>
              <a:buClr>
                <a:schemeClr val="accent2"/>
              </a:buClr>
              <a:buSzPct val="150000"/>
              <a:buFont typeface="Arial" panose="020B0604020202020204" pitchFamily="34" charset="0"/>
              <a:buChar char="•"/>
            </a:pPr>
            <a:r>
              <a:rPr lang="en-US" sz="2800" dirty="0">
                <a:solidFill>
                  <a:schemeClr val="tx1"/>
                </a:solidFill>
                <a:latin typeface="+mn-lt"/>
              </a:rPr>
              <a:t>Revenue from private fundraising and IOLTA</a:t>
            </a:r>
          </a:p>
          <a:p>
            <a:pPr>
              <a:buClr>
                <a:schemeClr val="accent2"/>
              </a:buClr>
              <a:buSzPct val="150000"/>
              <a:buFont typeface="Arial" panose="020B0604020202020204" pitchFamily="34" charset="0"/>
              <a:buChar char="•"/>
            </a:pPr>
            <a:r>
              <a:rPr lang="en-US" sz="2800" dirty="0">
                <a:solidFill>
                  <a:schemeClr val="tx1"/>
                </a:solidFill>
                <a:latin typeface="+mn-lt"/>
              </a:rPr>
              <a:t>More than $34M awarded since 1978</a:t>
            </a:r>
          </a:p>
        </p:txBody>
      </p:sp>
      <p:sp>
        <p:nvSpPr>
          <p:cNvPr id="4" name="Slide Number Placeholder 4">
            <a:extLst>
              <a:ext uri="{FF2B5EF4-FFF2-40B4-BE49-F238E27FC236}">
                <a16:creationId xmlns:a16="http://schemas.microsoft.com/office/drawing/2014/main" id="{E73A9AB4-0171-C5FB-C724-884AFA913CB7}"/>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Clr>
                <a:schemeClr val="dk1"/>
              </a:buClr>
              <a:buSzPts val="3600"/>
            </a:pPr>
            <a:r>
              <a:rPr lang="en-US" sz="3600" b="1">
                <a:solidFill>
                  <a:schemeClr val="tx1"/>
                </a:solidFill>
                <a:latin typeface="Arial"/>
                <a:ea typeface="Arial"/>
                <a:cs typeface="Arial"/>
                <a:sym typeface="Arial"/>
              </a:rPr>
              <a:t>Overview of Today’s Information Session</a:t>
            </a:r>
            <a:endParaRPr>
              <a:solidFill>
                <a:schemeClr val="tx1"/>
              </a:solidFill>
            </a:endParaRPr>
          </a:p>
        </p:txBody>
      </p:sp>
      <p:sp>
        <p:nvSpPr>
          <p:cNvPr id="123" name="Google Shape;123;gd34e4da26e_0_7"/>
          <p:cNvSpPr txBox="1">
            <a:spLocks noGrp="1"/>
          </p:cNvSpPr>
          <p:nvPr>
            <p:ph type="body" idx="1"/>
          </p:nvPr>
        </p:nvSpPr>
        <p:spPr>
          <a:xfrm>
            <a:off x="1097279" y="1845734"/>
            <a:ext cx="10789921" cy="4023360"/>
          </a:xfrm>
          <a:prstGeom prst="rect">
            <a:avLst/>
          </a:prstGeom>
          <a:noFill/>
          <a:ln>
            <a:noFill/>
          </a:ln>
        </p:spPr>
        <p:txBody>
          <a:bodyPr spcFirstLastPara="1" wrap="square" lIns="0" tIns="45700" rIns="0" bIns="45700" anchor="t" anchorCtr="0">
            <a:normAutofit/>
          </a:bodyPr>
          <a:lstStyle/>
          <a:p>
            <a:pPr marL="285750" indent="-331470">
              <a:lnSpc>
                <a:spcPct val="100000"/>
              </a:lnSpc>
              <a:spcBef>
                <a:spcPts val="1000"/>
              </a:spcBef>
              <a:spcAft>
                <a:spcPts val="1000"/>
              </a:spcAft>
              <a:buFont typeface="Arial,Sans-Serif"/>
              <a:buChar char="●"/>
            </a:pPr>
            <a:r>
              <a:rPr lang="en-US" sz="2800" dirty="0">
                <a:solidFill>
                  <a:schemeClr val="tx1"/>
                </a:solidFill>
                <a:latin typeface="+mn-lt"/>
                <a:cs typeface="Arial"/>
              </a:rPr>
              <a:t>About the DC Bar Foundation</a:t>
            </a:r>
            <a:endParaRPr lang="en-US" sz="2800" dirty="0">
              <a:solidFill>
                <a:schemeClr val="tx1"/>
              </a:solidFill>
              <a:latin typeface="+mn-lt"/>
            </a:endParaRPr>
          </a:p>
          <a:p>
            <a:pPr marL="285750" indent="-331470">
              <a:lnSpc>
                <a:spcPct val="100000"/>
              </a:lnSpc>
              <a:spcBef>
                <a:spcPts val="1000"/>
              </a:spcBef>
              <a:spcAft>
                <a:spcPts val="1000"/>
              </a:spcAft>
              <a:buFont typeface="Arial,Sans-Serif"/>
              <a:buChar char="●"/>
            </a:pPr>
            <a:r>
              <a:rPr lang="en-US" sz="2800" dirty="0">
                <a:solidFill>
                  <a:schemeClr val="tx1"/>
                </a:solidFill>
                <a:latin typeface="+mn-lt"/>
              </a:rPr>
              <a:t>Grants Program Overview</a:t>
            </a:r>
          </a:p>
          <a:p>
            <a:pPr marL="285750" indent="-331470">
              <a:lnSpc>
                <a:spcPct val="100000"/>
              </a:lnSpc>
              <a:spcBef>
                <a:spcPts val="1000"/>
              </a:spcBef>
              <a:spcAft>
                <a:spcPts val="1000"/>
              </a:spcAft>
              <a:buFont typeface="Arial,Sans-Serif"/>
              <a:buChar char="●"/>
            </a:pPr>
            <a:r>
              <a:rPr lang="en-US" sz="2800" dirty="0">
                <a:solidFill>
                  <a:schemeClr val="tx1"/>
                </a:solidFill>
                <a:latin typeface="+mn-lt"/>
              </a:rPr>
              <a:t>Funding Overview</a:t>
            </a:r>
          </a:p>
          <a:p>
            <a:pPr marL="285750" indent="-331470">
              <a:lnSpc>
                <a:spcPct val="100000"/>
              </a:lnSpc>
              <a:spcBef>
                <a:spcPts val="1000"/>
              </a:spcBef>
              <a:spcAft>
                <a:spcPts val="1000"/>
              </a:spcAft>
              <a:buFont typeface="Arial,Sans-Serif"/>
              <a:buChar char="●"/>
            </a:pPr>
            <a:r>
              <a:rPr lang="en-US" sz="2800" dirty="0">
                <a:solidFill>
                  <a:schemeClr val="tx1"/>
                </a:solidFill>
                <a:latin typeface="+mn-lt"/>
              </a:rPr>
              <a:t>FY24 Grants Timeline</a:t>
            </a:r>
          </a:p>
          <a:p>
            <a:pPr marL="285750" indent="-331470">
              <a:lnSpc>
                <a:spcPct val="100000"/>
              </a:lnSpc>
              <a:spcBef>
                <a:spcPts val="1000"/>
              </a:spcBef>
              <a:spcAft>
                <a:spcPts val="1000"/>
              </a:spcAft>
              <a:buFont typeface="Arial,Sans-Serif"/>
              <a:buChar char="●"/>
            </a:pPr>
            <a:r>
              <a:rPr lang="en-US" sz="2800" dirty="0">
                <a:solidFill>
                  <a:schemeClr val="tx1"/>
                </a:solidFill>
                <a:latin typeface="+mn-lt"/>
              </a:rPr>
              <a:t>Eligibility for Grants</a:t>
            </a:r>
          </a:p>
          <a:p>
            <a:pPr marL="0" indent="0">
              <a:lnSpc>
                <a:spcPct val="100000"/>
              </a:lnSpc>
              <a:spcBef>
                <a:spcPts val="1000"/>
              </a:spcBef>
              <a:spcAft>
                <a:spcPts val="1000"/>
              </a:spcAft>
              <a:buNone/>
            </a:pPr>
            <a:endParaRPr lang="en-US" sz="2800" dirty="0">
              <a:latin typeface="+mn-lt"/>
              <a:ea typeface="Arial"/>
            </a:endParaRPr>
          </a:p>
          <a:p>
            <a:pPr marL="383540" lvl="1" indent="-42545">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2</a:t>
            </a:r>
            <a:endParaRPr kumimoji="0" sz="105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2" name="Text Placeholder 1">
            <a:extLst>
              <a:ext uri="{FF2B5EF4-FFF2-40B4-BE49-F238E27FC236}">
                <a16:creationId xmlns:a16="http://schemas.microsoft.com/office/drawing/2014/main" id="{2E39908C-B082-4A89-B6ED-090C234288C2}"/>
              </a:ext>
            </a:extLst>
          </p:cNvPr>
          <p:cNvSpPr>
            <a:spLocks noGrp="1"/>
          </p:cNvSpPr>
          <p:nvPr>
            <p:ph type="body" idx="4294967295"/>
          </p:nvPr>
        </p:nvSpPr>
        <p:spPr>
          <a:xfrm>
            <a:off x="7254875" y="1846263"/>
            <a:ext cx="4937125" cy="4022725"/>
          </a:xfrm>
        </p:spPr>
        <p:txBody>
          <a:bodyPr>
            <a:normAutofit/>
          </a:bodyPr>
          <a:lstStyle/>
          <a:p>
            <a:pPr indent="-331470">
              <a:lnSpc>
                <a:spcPct val="100000"/>
              </a:lnSpc>
              <a:spcBef>
                <a:spcPts val="1000"/>
              </a:spcBef>
              <a:spcAft>
                <a:spcPts val="1000"/>
              </a:spcAft>
              <a:buFont typeface="Arial,Sans-Serif"/>
              <a:buChar char="●"/>
            </a:pPr>
            <a:r>
              <a:rPr lang="en-US" sz="2800">
                <a:solidFill>
                  <a:schemeClr val="tx1"/>
                </a:solidFill>
                <a:latin typeface="+mn-lt"/>
              </a:rPr>
              <a:t>Standards</a:t>
            </a:r>
            <a:endParaRPr lang="en-US">
              <a:solidFill>
                <a:schemeClr val="tx1"/>
              </a:solidFill>
            </a:endParaRPr>
          </a:p>
          <a:p>
            <a:pPr indent="-331470">
              <a:lnSpc>
                <a:spcPct val="100000"/>
              </a:lnSpc>
              <a:spcBef>
                <a:spcPts val="1000"/>
              </a:spcBef>
              <a:spcAft>
                <a:spcPts val="1000"/>
              </a:spcAft>
              <a:buFont typeface="Arial,Sans-Serif"/>
              <a:buChar char="●"/>
            </a:pPr>
            <a:r>
              <a:rPr lang="en-US" sz="2800">
                <a:solidFill>
                  <a:schemeClr val="tx1"/>
                </a:solidFill>
                <a:latin typeface="+mn-lt"/>
              </a:rPr>
              <a:t>Priorities</a:t>
            </a:r>
          </a:p>
          <a:p>
            <a:pPr indent="-331470">
              <a:lnSpc>
                <a:spcPct val="100000"/>
              </a:lnSpc>
              <a:spcBef>
                <a:spcPts val="1000"/>
              </a:spcBef>
              <a:spcAft>
                <a:spcPts val="1000"/>
              </a:spcAft>
              <a:buFont typeface="Arial,Sans-Serif"/>
              <a:buChar char="●"/>
            </a:pPr>
            <a:r>
              <a:rPr lang="en-US" sz="2800">
                <a:solidFill>
                  <a:schemeClr val="tx1"/>
                </a:solidFill>
                <a:latin typeface="+mn-lt"/>
              </a:rPr>
              <a:t>Application</a:t>
            </a:r>
          </a:p>
          <a:p>
            <a:pPr indent="-331470">
              <a:lnSpc>
                <a:spcPct val="100000"/>
              </a:lnSpc>
              <a:spcBef>
                <a:spcPts val="1000"/>
              </a:spcBef>
              <a:spcAft>
                <a:spcPts val="1000"/>
              </a:spcAft>
              <a:buFont typeface="Arial,Sans-Serif"/>
              <a:buChar char="●"/>
            </a:pPr>
            <a:r>
              <a:rPr lang="en-US" sz="2800">
                <a:solidFill>
                  <a:schemeClr val="tx1"/>
                </a:solidFill>
                <a:latin typeface="+mn-lt"/>
              </a:rPr>
              <a:t>Grant Reporting Requirements</a:t>
            </a:r>
          </a:p>
        </p:txBody>
      </p:sp>
    </p:spTree>
    <p:extLst>
      <p:ext uri="{BB962C8B-B14F-4D97-AF65-F5344CB8AC3E}">
        <p14:creationId xmlns:p14="http://schemas.microsoft.com/office/powerpoint/2010/main" val="98052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p:cNvSpPr/>
          <p:nvPr/>
        </p:nvSpPr>
        <p:spPr>
          <a:xfrm>
            <a:off x="1139767" y="1974163"/>
            <a:ext cx="9973425" cy="465345"/>
          </a:xfrm>
          <a:prstGeom prst="rect">
            <a:avLst/>
          </a:prstGeom>
          <a:noFill/>
        </p:spPr>
        <p:txBody>
          <a:bodyPr wrap="square" lIns="0" tIns="0" rIns="0" bIns="0" rtlCol="0" anchor="t"/>
          <a:lstStyle/>
          <a:p>
            <a:pPr marL="0" marR="0" lvl="0" indent="0" defTabSz="914400" rtl="0" eaLnBrk="1" fontAlgn="auto" latinLnBrk="0" hangingPunct="1">
              <a:lnSpc>
                <a:spcPts val="2993"/>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8478"/>
                </a:solidFill>
                <a:effectLst/>
                <a:uLnTx/>
                <a:uFillTx/>
                <a:latin typeface="Arial"/>
                <a:ea typeface="Montserrat" pitchFamily="34" charset="-122"/>
                <a:cs typeface="Montserrat" pitchFamily="34" charset="-120"/>
              </a:rPr>
              <a:t>16 years of grantmaking under ATJ Grants</a:t>
            </a:r>
            <a:endParaRPr lang="en-US" sz="2400" b="0" i="0" u="none" strike="noStrike" kern="1200" cap="none" spc="0" normalizeH="0" baseline="0" noProof="0" dirty="0">
              <a:ln>
                <a:noFill/>
              </a:ln>
              <a:solidFill>
                <a:srgbClr val="008478"/>
              </a:solidFill>
              <a:effectLst/>
              <a:uLnTx/>
              <a:uFillTx/>
              <a:latin typeface="Arial"/>
              <a:cs typeface="Arial"/>
            </a:endParaRPr>
          </a:p>
        </p:txBody>
      </p:sp>
      <p:sp>
        <p:nvSpPr>
          <p:cNvPr id="10" name="Title 9">
            <a:extLst>
              <a:ext uri="{FF2B5EF4-FFF2-40B4-BE49-F238E27FC236}">
                <a16:creationId xmlns:a16="http://schemas.microsoft.com/office/drawing/2014/main" id="{ECD75E8D-8171-42E2-9194-330AAFAE7DEF}"/>
              </a:ext>
            </a:extLst>
          </p:cNvPr>
          <p:cNvSpPr>
            <a:spLocks noGrp="1"/>
          </p:cNvSpPr>
          <p:nvPr>
            <p:ph type="title"/>
          </p:nvPr>
        </p:nvSpPr>
        <p:spPr>
          <a:xfrm>
            <a:off x="1097280" y="286605"/>
            <a:ext cx="10058400" cy="1450757"/>
          </a:xfrm>
        </p:spPr>
        <p:txBody>
          <a:bodyPr/>
          <a:lstStyle/>
          <a:p>
            <a:r>
              <a:rPr lang="en-US">
                <a:solidFill>
                  <a:schemeClr val="tx1"/>
                </a:solidFill>
                <a:latin typeface="Arial" panose="020B0604020202020204" pitchFamily="34" charset="0"/>
                <a:cs typeface="Arial" panose="020B0604020202020204" pitchFamily="34" charset="0"/>
              </a:rPr>
              <a:t>Access to Justice (ATJ) Grants</a:t>
            </a:r>
          </a:p>
        </p:txBody>
      </p:sp>
      <p:sp>
        <p:nvSpPr>
          <p:cNvPr id="11" name="Text Placeholder 10">
            <a:extLst>
              <a:ext uri="{FF2B5EF4-FFF2-40B4-BE49-F238E27FC236}">
                <a16:creationId xmlns:a16="http://schemas.microsoft.com/office/drawing/2014/main" id="{63FA44B2-4F59-4848-B335-1E1C8FFD7F8B}"/>
              </a:ext>
            </a:extLst>
          </p:cNvPr>
          <p:cNvSpPr>
            <a:spLocks noGrp="1"/>
          </p:cNvSpPr>
          <p:nvPr>
            <p:ph type="body" idx="1"/>
          </p:nvPr>
        </p:nvSpPr>
        <p:spPr>
          <a:xfrm>
            <a:off x="790730" y="2676309"/>
            <a:ext cx="10058401" cy="2533936"/>
          </a:xfrm>
        </p:spPr>
        <p:txBody>
          <a:bodyPr>
            <a:normAutofit/>
          </a:bodyPr>
          <a:lstStyle/>
          <a:p>
            <a:pPr marL="914400" indent="-457200">
              <a:lnSpc>
                <a:spcPct val="100000"/>
              </a:lnSpc>
              <a:spcAft>
                <a:spcPts val="200"/>
              </a:spcAft>
              <a:buClr>
                <a:schemeClr val="accent2"/>
              </a:buClr>
              <a:buSzPct val="150000"/>
              <a:buFont typeface="Arial" panose="020B0604020202020204" pitchFamily="34" charset="0"/>
              <a:buChar char="•"/>
            </a:pPr>
            <a:r>
              <a:rPr lang="en-US" sz="2800" dirty="0">
                <a:solidFill>
                  <a:schemeClr val="tx1"/>
                </a:solidFill>
                <a:latin typeface="+mn-lt"/>
              </a:rPr>
              <a:t>Funding from the District government</a:t>
            </a:r>
          </a:p>
          <a:p>
            <a:pPr marL="914400" indent="-457200">
              <a:lnSpc>
                <a:spcPct val="100000"/>
              </a:lnSpc>
              <a:spcAft>
                <a:spcPts val="200"/>
              </a:spcAft>
              <a:buClr>
                <a:schemeClr val="accent2"/>
              </a:buClr>
              <a:buSzPct val="150000"/>
              <a:buFont typeface="Arial" panose="020B0604020202020204" pitchFamily="34" charset="0"/>
              <a:buChar char="•"/>
            </a:pPr>
            <a:r>
              <a:rPr lang="en-US" sz="2800" dirty="0">
                <a:solidFill>
                  <a:schemeClr val="tx1"/>
                </a:solidFill>
                <a:latin typeface="+mn-lt"/>
              </a:rPr>
              <a:t>Three categories: underserved areas, housing-related matters, and shared legal interpreter bank</a:t>
            </a:r>
          </a:p>
          <a:p>
            <a:pPr marL="914400" indent="-457200">
              <a:lnSpc>
                <a:spcPct val="100000"/>
              </a:lnSpc>
              <a:spcAft>
                <a:spcPts val="200"/>
              </a:spcAft>
              <a:buClr>
                <a:schemeClr val="accent2"/>
              </a:buClr>
              <a:buSzPct val="150000"/>
              <a:buFont typeface="Arial" panose="020B0604020202020204" pitchFamily="34" charset="0"/>
              <a:buChar char="•"/>
            </a:pPr>
            <a:r>
              <a:rPr lang="en-US" sz="2800" dirty="0">
                <a:solidFill>
                  <a:schemeClr val="tx1"/>
                </a:solidFill>
                <a:latin typeface="+mn-lt"/>
              </a:rPr>
              <a:t>More than $81M awarded since 2007</a:t>
            </a:r>
          </a:p>
        </p:txBody>
      </p:sp>
      <p:sp>
        <p:nvSpPr>
          <p:cNvPr id="2" name="Slide Number Placeholder 4">
            <a:extLst>
              <a:ext uri="{FF2B5EF4-FFF2-40B4-BE49-F238E27FC236}">
                <a16:creationId xmlns:a16="http://schemas.microsoft.com/office/drawing/2014/main" id="{868FAF8A-4CC2-D65E-E9D2-23BC6FB8F8BF}"/>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3600" b="1" dirty="0">
                <a:solidFill>
                  <a:schemeClr val="tx1"/>
                </a:solidFill>
                <a:latin typeface="Arial"/>
                <a:cs typeface="Arial"/>
                <a:sym typeface="Arial"/>
              </a:rPr>
              <a:t>Civil Legal Counsel Projects Program (CLCPP Grants)</a:t>
            </a:r>
            <a:endParaRPr lang="en-US" dirty="0">
              <a:solidFill>
                <a:schemeClr val="tx1"/>
              </a:solidFill>
            </a:endParaRPr>
          </a:p>
        </p:txBody>
      </p:sp>
      <p:sp>
        <p:nvSpPr>
          <p:cNvPr id="123" name="Google Shape;123;gd34e4da26e_0_7"/>
          <p:cNvSpPr txBox="1">
            <a:spLocks noGrp="1"/>
          </p:cNvSpPr>
          <p:nvPr>
            <p:ph type="body" idx="1"/>
          </p:nvPr>
        </p:nvSpPr>
        <p:spPr>
          <a:xfrm>
            <a:off x="1154084" y="2078183"/>
            <a:ext cx="10058401" cy="3370244"/>
          </a:xfrm>
          <a:prstGeom prst="rect">
            <a:avLst/>
          </a:prstGeom>
          <a:noFill/>
          <a:ln>
            <a:noFill/>
          </a:ln>
        </p:spPr>
        <p:txBody>
          <a:bodyPr spcFirstLastPara="1" wrap="square" lIns="0" tIns="45700" rIns="0" bIns="45700" anchor="t" anchorCtr="0">
            <a:normAutofit/>
          </a:bodyPr>
          <a:lstStyle/>
          <a:p>
            <a:pPr>
              <a:buNone/>
            </a:pPr>
            <a:endParaRPr lang="en-US" sz="2800" dirty="0"/>
          </a:p>
          <a:p>
            <a:pPr marL="285750" indent="-331470">
              <a:lnSpc>
                <a:spcPct val="100000"/>
              </a:lnSpc>
              <a:spcBef>
                <a:spcPts val="1000"/>
              </a:spcBef>
              <a:spcAft>
                <a:spcPts val="1000"/>
              </a:spcAft>
              <a:buClr>
                <a:schemeClr val="accent2"/>
              </a:buClr>
              <a:buFont typeface="Arial,Sans-Serif"/>
              <a:buChar char="●"/>
            </a:pPr>
            <a:r>
              <a:rPr lang="en-US" sz="2800" dirty="0">
                <a:solidFill>
                  <a:schemeClr val="tx1"/>
                </a:solidFill>
                <a:latin typeface="Arial" panose="020B0604020202020204" pitchFamily="34" charset="0"/>
                <a:cs typeface="Arial" panose="020B0604020202020204" pitchFamily="34" charset="0"/>
              </a:rPr>
              <a:t>Funding from the District government</a:t>
            </a:r>
          </a:p>
          <a:p>
            <a:pPr marL="285750" indent="-331470">
              <a:lnSpc>
                <a:spcPct val="100000"/>
              </a:lnSpc>
              <a:spcBef>
                <a:spcPts val="1000"/>
              </a:spcBef>
              <a:buClr>
                <a:schemeClr val="accent2"/>
              </a:buClr>
              <a:buFont typeface="Arial,Sans-Serif"/>
              <a:buChar char="●"/>
            </a:pPr>
            <a:r>
              <a:rPr lang="en-US" sz="2800" dirty="0">
                <a:solidFill>
                  <a:schemeClr val="tx1"/>
                </a:solidFill>
                <a:latin typeface="Arial" panose="020B0604020202020204" pitchFamily="34" charset="0"/>
                <a:cs typeface="Arial" panose="020B0604020202020204" pitchFamily="34" charset="0"/>
              </a:rPr>
              <a:t>Provide representation in covered proceedings</a:t>
            </a:r>
          </a:p>
          <a:p>
            <a:pPr marL="285750" indent="-331470">
              <a:lnSpc>
                <a:spcPct val="100000"/>
              </a:lnSpc>
              <a:spcBef>
                <a:spcPts val="1000"/>
              </a:spcBef>
              <a:spcAft>
                <a:spcPts val="1000"/>
              </a:spcAft>
              <a:buClr>
                <a:schemeClr val="accent2"/>
              </a:buClr>
              <a:buFont typeface="Arial,Sans-Serif"/>
              <a:buChar char="●"/>
            </a:pPr>
            <a:r>
              <a:rPr lang="en-US" sz="2800" dirty="0">
                <a:solidFill>
                  <a:schemeClr val="tx1"/>
                </a:solidFill>
                <a:latin typeface="Arial" panose="020B0604020202020204" pitchFamily="34" charset="0"/>
                <a:cs typeface="Arial" panose="020B0604020202020204" pitchFamily="34" charset="0"/>
              </a:rPr>
              <a:t>Ongoing evaluation requirement</a:t>
            </a:r>
          </a:p>
          <a:p>
            <a:pPr marL="285750" indent="-331470">
              <a:lnSpc>
                <a:spcPct val="100000"/>
              </a:lnSpc>
              <a:spcBef>
                <a:spcPts val="1000"/>
              </a:spcBef>
              <a:spcAft>
                <a:spcPts val="1000"/>
              </a:spcAft>
              <a:buClr>
                <a:schemeClr val="accent2"/>
              </a:buClr>
              <a:buFont typeface="Arial,Sans-Serif"/>
              <a:buChar char="●"/>
            </a:pPr>
            <a:r>
              <a:rPr lang="en-US" sz="2800" dirty="0">
                <a:solidFill>
                  <a:schemeClr val="tx1"/>
                </a:solidFill>
                <a:latin typeface="Arial" panose="020B0604020202020204" pitchFamily="34" charset="0"/>
                <a:cs typeface="Arial" panose="020B0604020202020204" pitchFamily="34" charset="0"/>
              </a:rPr>
              <a:t>Funded $31M to CLCPP since 2018</a:t>
            </a:r>
          </a:p>
          <a:p>
            <a:pPr marL="0" indent="0">
              <a:lnSpc>
                <a:spcPct val="100000"/>
              </a:lnSpc>
              <a:spcBef>
                <a:spcPts val="1000"/>
              </a:spcBef>
              <a:spcAft>
                <a:spcPts val="1000"/>
              </a:spcAft>
              <a:buNone/>
            </a:pPr>
            <a:endParaRPr lang="en-US" sz="2800" dirty="0">
              <a:latin typeface="+mj-lt"/>
            </a:endParaRPr>
          </a:p>
          <a:p>
            <a:pPr marL="383540" lvl="1" indent="-42545" algn="l" rtl="0">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Font typeface="Calibri"/>
              <a:buNone/>
            </a:pPr>
            <a:endParaRPr lang="en-US" sz="2800" dirty="0">
              <a:solidFill>
                <a:srgbClr val="000000"/>
              </a:solidFill>
              <a:latin typeface="+mj-lt"/>
              <a:ea typeface="Arial"/>
              <a:cs typeface="Arial"/>
            </a:endParaRPr>
          </a:p>
        </p:txBody>
      </p:sp>
      <p:sp>
        <p:nvSpPr>
          <p:cNvPr id="2" name="Text Placeholder 1">
            <a:extLst>
              <a:ext uri="{FF2B5EF4-FFF2-40B4-BE49-F238E27FC236}">
                <a16:creationId xmlns:a16="http://schemas.microsoft.com/office/drawing/2014/main" id="{2E39908C-B082-4A89-B6ED-090C234288C2}"/>
              </a:ext>
            </a:extLst>
          </p:cNvPr>
          <p:cNvSpPr>
            <a:spLocks noGrp="1"/>
          </p:cNvSpPr>
          <p:nvPr>
            <p:ph type="body" idx="4294967295"/>
          </p:nvPr>
        </p:nvSpPr>
        <p:spPr>
          <a:xfrm>
            <a:off x="7254875" y="1846263"/>
            <a:ext cx="4937125" cy="4022725"/>
          </a:xfrm>
        </p:spPr>
        <p:txBody>
          <a:bodyPr/>
          <a:lstStyle/>
          <a:p>
            <a:pPr marL="0" indent="0">
              <a:lnSpc>
                <a:spcPct val="100000"/>
              </a:lnSpc>
              <a:spcBef>
                <a:spcPts val="1000"/>
              </a:spcBef>
              <a:spcAft>
                <a:spcPts val="1000"/>
              </a:spcAft>
              <a:buNone/>
            </a:pPr>
            <a:endParaRPr lang="en-US" sz="2800" dirty="0">
              <a:latin typeface="Arial"/>
              <a:cs typeface="Arial"/>
            </a:endParaRPr>
          </a:p>
          <a:p>
            <a:pPr marL="285750" indent="-331470">
              <a:lnSpc>
                <a:spcPct val="100000"/>
              </a:lnSpc>
              <a:spcBef>
                <a:spcPts val="1000"/>
              </a:spcBef>
              <a:spcAft>
                <a:spcPts val="1000"/>
              </a:spcAft>
              <a:buFont typeface="Arial,Sans-Serif"/>
              <a:buChar char="●"/>
            </a:pPr>
            <a:endParaRPr lang="en-US" sz="2800" dirty="0">
              <a:latin typeface="Arial"/>
              <a:cs typeface="Arial"/>
            </a:endParaRPr>
          </a:p>
        </p:txBody>
      </p:sp>
      <p:sp>
        <p:nvSpPr>
          <p:cNvPr id="6" name="Object 2">
            <a:extLst>
              <a:ext uri="{FF2B5EF4-FFF2-40B4-BE49-F238E27FC236}">
                <a16:creationId xmlns:a16="http://schemas.microsoft.com/office/drawing/2014/main" id="{1F9E4C9E-0F2E-43D3-9E56-D05745FFD887}"/>
              </a:ext>
            </a:extLst>
          </p:cNvPr>
          <p:cNvSpPr/>
          <p:nvPr/>
        </p:nvSpPr>
        <p:spPr>
          <a:xfrm>
            <a:off x="1139767" y="1974163"/>
            <a:ext cx="9973425" cy="465345"/>
          </a:xfrm>
          <a:prstGeom prst="rect">
            <a:avLst/>
          </a:prstGeom>
          <a:noFill/>
        </p:spPr>
        <p:txBody>
          <a:bodyPr wrap="square" lIns="0" tIns="0" rIns="0" bIns="0" rtlCol="0" anchor="t"/>
          <a:lstStyle/>
          <a:p>
            <a:pPr>
              <a:lnSpc>
                <a:spcPts val="2993"/>
              </a:lnSpc>
              <a:spcAft>
                <a:spcPts val="600"/>
              </a:spcAft>
              <a:defRPr/>
            </a:pPr>
            <a:r>
              <a:rPr lang="en-US" sz="2400" b="1" dirty="0">
                <a:solidFill>
                  <a:srgbClr val="008478"/>
                </a:solidFill>
                <a:latin typeface="Arial"/>
                <a:ea typeface="Montserrat" pitchFamily="34" charset="-122"/>
                <a:cs typeface="Montserrat" pitchFamily="34" charset="-120"/>
              </a:rPr>
              <a:t>6</a:t>
            </a:r>
            <a:r>
              <a:rPr kumimoji="0" lang="en-US" sz="2400" b="1" i="0" u="none" strike="noStrike" kern="1200" cap="none" spc="0" normalizeH="0" baseline="0" noProof="0" dirty="0">
                <a:ln>
                  <a:noFill/>
                </a:ln>
                <a:solidFill>
                  <a:srgbClr val="008478"/>
                </a:solidFill>
                <a:effectLst/>
                <a:uLnTx/>
                <a:uFillTx/>
                <a:latin typeface="Arial"/>
                <a:ea typeface="Montserrat" pitchFamily="34" charset="-122"/>
                <a:cs typeface="Montserrat" pitchFamily="34" charset="-120"/>
              </a:rPr>
              <a:t> years of grantmaking</a:t>
            </a:r>
            <a:r>
              <a:rPr lang="en-US" sz="2400" b="1" dirty="0">
                <a:solidFill>
                  <a:srgbClr val="008478"/>
                </a:solidFill>
                <a:latin typeface="Arial"/>
                <a:ea typeface="Montserrat" pitchFamily="34" charset="-122"/>
                <a:cs typeface="Montserrat" pitchFamily="34" charset="-120"/>
              </a:rPr>
              <a:t> under CLCPP</a:t>
            </a:r>
            <a:endParaRPr lang="en-US" sz="2400" b="0" i="0" u="none" strike="noStrike" kern="1200" cap="none" spc="0" normalizeH="0" baseline="0" noProof="0" dirty="0">
              <a:ln>
                <a:noFill/>
              </a:ln>
              <a:solidFill>
                <a:srgbClr val="008478"/>
              </a:solidFill>
              <a:effectLst/>
              <a:uLnTx/>
              <a:uFillTx/>
              <a:latin typeface="Arial"/>
              <a:cs typeface="Arial"/>
            </a:endParaRPr>
          </a:p>
        </p:txBody>
      </p:sp>
      <p:sp>
        <p:nvSpPr>
          <p:cNvPr id="3" name="Slide Number Placeholder 4">
            <a:extLst>
              <a:ext uri="{FF2B5EF4-FFF2-40B4-BE49-F238E27FC236}">
                <a16:creationId xmlns:a16="http://schemas.microsoft.com/office/drawing/2014/main" id="{A942E2D3-4B3E-CBBA-2657-BC4ACB460958}"/>
              </a:ext>
            </a:extLst>
          </p:cNvPr>
          <p:cNvSpPr>
            <a:spLocks noGrp="1"/>
          </p:cNvSpPr>
          <p:nvPr>
            <p:ph type="sldNum" idx="12"/>
          </p:nvPr>
        </p:nvSpPr>
        <p:spPr>
          <a:xfrm>
            <a:off x="9901238" y="6459538"/>
            <a:ext cx="1311275" cy="365125"/>
          </a:xfrm>
        </p:spPr>
        <p:txBody>
          <a:bodyPr/>
          <a:lstStyle/>
          <a:p>
            <a:pPr marL="0" lvl="0" indent="0" algn="r" rtl="0">
              <a:spcBef>
                <a:spcPts val="0"/>
              </a:spcBef>
              <a:spcAft>
                <a:spcPts val="0"/>
              </a:spcAft>
              <a:buNone/>
            </a:pPr>
            <a:fld id="{00000000-1234-1234-1234-123412341234}" type="slidenum">
              <a:rPr lang="en-US"/>
              <a:t>21</a:t>
            </a:fld>
            <a:endParaRPr lang="en-US"/>
          </a:p>
        </p:txBody>
      </p:sp>
    </p:spTree>
    <p:extLst>
      <p:ext uri="{BB962C8B-B14F-4D97-AF65-F5344CB8AC3E}">
        <p14:creationId xmlns:p14="http://schemas.microsoft.com/office/powerpoint/2010/main" val="341858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a:solidFill>
                  <a:schemeClr val="tx1"/>
                </a:solidFill>
                <a:latin typeface="Arial"/>
                <a:cs typeface="Arial"/>
              </a:rPr>
              <a:t>Breakout Groups</a:t>
            </a:r>
            <a:endParaRPr lang="en-US">
              <a:solidFill>
                <a:schemeClr val="tx1"/>
              </a:solidFill>
            </a:endParaRPr>
          </a:p>
        </p:txBody>
      </p:sp>
      <p:sp>
        <p:nvSpPr>
          <p:cNvPr id="3" name="Slide Number Placeholder 4">
            <a:extLst>
              <a:ext uri="{FF2B5EF4-FFF2-40B4-BE49-F238E27FC236}">
                <a16:creationId xmlns:a16="http://schemas.microsoft.com/office/drawing/2014/main" id="{B7A91E4B-6067-3405-F083-4ED7ABAB1B95}"/>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22</a:t>
            </a:fld>
            <a:endParaRPr lang="en-US"/>
          </a:p>
        </p:txBody>
      </p:sp>
    </p:spTree>
    <p:extLst>
      <p:ext uri="{BB962C8B-B14F-4D97-AF65-F5344CB8AC3E}">
        <p14:creationId xmlns:p14="http://schemas.microsoft.com/office/powerpoint/2010/main" val="266755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5921-E148-F578-D1FD-A06EDD0E25CD}"/>
              </a:ext>
            </a:extLst>
          </p:cNvPr>
          <p:cNvSpPr>
            <a:spLocks noGrp="1"/>
          </p:cNvSpPr>
          <p:nvPr>
            <p:ph type="title"/>
          </p:nvPr>
        </p:nvSpPr>
        <p:spPr/>
        <p:txBody>
          <a:bodyPr>
            <a:normAutofit fontScale="90000"/>
          </a:bodyPr>
          <a:lstStyle/>
          <a:p>
            <a:r>
              <a:rPr lang="en-US" sz="4000" b="1" dirty="0">
                <a:solidFill>
                  <a:schemeClr val="tx1"/>
                </a:solidFill>
                <a:latin typeface="Arial"/>
                <a:ea typeface="Calibri"/>
                <a:cs typeface="Arial"/>
              </a:rPr>
              <a:t>"The future of legal aid in DC </a:t>
            </a:r>
            <a:r>
              <a:rPr lang="en-US" sz="4000" b="1" dirty="0">
                <a:solidFill>
                  <a:schemeClr val="tx1"/>
                </a:solidFill>
                <a:latin typeface="Arial"/>
                <a:ea typeface="Calibri"/>
                <a:cs typeface="Arial"/>
                <a:sym typeface="Calibri"/>
              </a:rPr>
              <a:t>looks</a:t>
            </a:r>
            <a:r>
              <a:rPr lang="en-US" sz="4000" b="1" dirty="0">
                <a:solidFill>
                  <a:schemeClr val="tx1"/>
                </a:solidFill>
                <a:latin typeface="Arial"/>
                <a:ea typeface="Calibri"/>
                <a:cs typeface="Arial"/>
              </a:rPr>
              <a:t> like . . ."</a:t>
            </a:r>
            <a:br>
              <a:rPr lang="en-US" dirty="0"/>
            </a:br>
            <a:endParaRPr lang="en-US" dirty="0"/>
          </a:p>
        </p:txBody>
      </p:sp>
      <p:sp>
        <p:nvSpPr>
          <p:cNvPr id="3" name="Content Placeholder 2">
            <a:extLst>
              <a:ext uri="{FF2B5EF4-FFF2-40B4-BE49-F238E27FC236}">
                <a16:creationId xmlns:a16="http://schemas.microsoft.com/office/drawing/2014/main" id="{450E4298-3BC7-2F1B-8BDB-81FD1CC56C96}"/>
              </a:ext>
            </a:extLst>
          </p:cNvPr>
          <p:cNvSpPr>
            <a:spLocks noGrp="1"/>
          </p:cNvSpPr>
          <p:nvPr>
            <p:ph idx="1"/>
          </p:nvPr>
        </p:nvSpPr>
        <p:spPr/>
        <p:txBody>
          <a:bodyPr/>
          <a:lstStyle/>
          <a:p>
            <a:pPr marL="285750" indent="-331470">
              <a:lnSpc>
                <a:spcPct val="100000"/>
              </a:lnSpc>
              <a:spcBef>
                <a:spcPts val="1000"/>
              </a:spcBef>
              <a:buClr>
                <a:schemeClr val="accent2"/>
              </a:buClr>
              <a:buSzPts val="1800"/>
              <a:buFont typeface="Arial,Sans-Serif"/>
              <a:buChar char="●"/>
            </a:pPr>
            <a:r>
              <a:rPr lang="en-US" sz="2800" dirty="0">
                <a:solidFill>
                  <a:schemeClr val="tx1"/>
                </a:solidFill>
                <a:latin typeface="Arial" panose="020B0604020202020204" pitchFamily="34" charset="0"/>
                <a:ea typeface="Calibri"/>
                <a:cs typeface="Arial" panose="020B0604020202020204" pitchFamily="34" charset="0"/>
                <a:sym typeface="Calibri"/>
              </a:rPr>
              <a:t>How do you envision the role of legal aid organizations evolving in the next two-three years? </a:t>
            </a:r>
          </a:p>
          <a:p>
            <a:pPr marL="285750" indent="-331470">
              <a:lnSpc>
                <a:spcPct val="100000"/>
              </a:lnSpc>
              <a:spcBef>
                <a:spcPts val="1000"/>
              </a:spcBef>
              <a:buClr>
                <a:schemeClr val="accent2"/>
              </a:buClr>
              <a:buSzPts val="1800"/>
              <a:buFont typeface="Arial,Sans-Serif"/>
              <a:buChar char="●"/>
            </a:pPr>
            <a:endParaRPr lang="en-US" sz="2800" dirty="0">
              <a:solidFill>
                <a:schemeClr val="tx1"/>
              </a:solidFill>
              <a:latin typeface="Arial" panose="020B0604020202020204" pitchFamily="34" charset="0"/>
              <a:ea typeface="Calibri"/>
              <a:cs typeface="Arial" panose="020B0604020202020204" pitchFamily="34" charset="0"/>
              <a:sym typeface="Calibri"/>
            </a:endParaRPr>
          </a:p>
          <a:p>
            <a:pPr marL="285750" indent="-331470">
              <a:lnSpc>
                <a:spcPct val="100000"/>
              </a:lnSpc>
              <a:spcBef>
                <a:spcPts val="1000"/>
              </a:spcBef>
              <a:buClr>
                <a:schemeClr val="accent2"/>
              </a:buClr>
              <a:buSzPts val="1800"/>
              <a:buFont typeface="Arial,Sans-Serif"/>
              <a:buChar char="●"/>
            </a:pPr>
            <a:r>
              <a:rPr lang="en-US" sz="2800" dirty="0">
                <a:solidFill>
                  <a:schemeClr val="tx1"/>
                </a:solidFill>
                <a:latin typeface="Arial" panose="020B0604020202020204" pitchFamily="34" charset="0"/>
                <a:ea typeface="Calibri"/>
                <a:cs typeface="Arial" panose="020B0604020202020204" pitchFamily="34" charset="0"/>
                <a:sym typeface="Calibri"/>
              </a:rPr>
              <a:t> What changes would you like to see in the broader legal aid landscape in DC?</a:t>
            </a:r>
          </a:p>
          <a:p>
            <a:endParaRPr lang="en-US" dirty="0"/>
          </a:p>
        </p:txBody>
      </p:sp>
      <p:sp>
        <p:nvSpPr>
          <p:cNvPr id="4" name="Slide Number Placeholder 3">
            <a:extLst>
              <a:ext uri="{FF2B5EF4-FFF2-40B4-BE49-F238E27FC236}">
                <a16:creationId xmlns:a16="http://schemas.microsoft.com/office/drawing/2014/main" id="{A3ABF25F-9F59-EE42-7841-EB81CD35F467}"/>
              </a:ext>
            </a:extLst>
          </p:cNvPr>
          <p:cNvSpPr>
            <a:spLocks noGrp="1"/>
          </p:cNvSpPr>
          <p:nvPr>
            <p:ph type="sldNum" sz="quarter" idx="12"/>
          </p:nvPr>
        </p:nvSpPr>
        <p:spPr/>
        <p:txBody>
          <a:bodyPr/>
          <a:lstStyle/>
          <a:p>
            <a:fld id="{B792A63B-E178-473C-A347-261B962F1E9C}" type="slidenum">
              <a:rPr lang="en-US" smtClean="0"/>
              <a:pPr/>
              <a:t>23</a:t>
            </a:fld>
            <a:endParaRPr lang="en-US"/>
          </a:p>
        </p:txBody>
      </p:sp>
    </p:spTree>
    <p:extLst>
      <p:ext uri="{BB962C8B-B14F-4D97-AF65-F5344CB8AC3E}">
        <p14:creationId xmlns:p14="http://schemas.microsoft.com/office/powerpoint/2010/main" val="420604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16C9-70F9-4EE0-87CF-C845A1B52EEF}"/>
              </a:ext>
            </a:extLst>
          </p:cNvPr>
          <p:cNvSpPr>
            <a:spLocks noGrp="1"/>
          </p:cNvSpPr>
          <p:nvPr>
            <p:ph type="ctrTitle"/>
          </p:nvPr>
        </p:nvSpPr>
        <p:spPr/>
        <p:txBody>
          <a:bodyPr/>
          <a:lstStyle/>
          <a:p>
            <a:r>
              <a:rPr lang="en-US">
                <a:solidFill>
                  <a:schemeClr val="tx1"/>
                </a:solidFill>
                <a:latin typeface="Arial" panose="020B0604020202020204" pitchFamily="34" charset="0"/>
                <a:cs typeface="Arial" panose="020B0604020202020204" pitchFamily="34" charset="0"/>
              </a:rPr>
              <a:t>Funding Overview</a:t>
            </a:r>
            <a:r>
              <a:rPr lang="en-US"/>
              <a:t> </a:t>
            </a:r>
          </a:p>
        </p:txBody>
      </p:sp>
      <p:sp>
        <p:nvSpPr>
          <p:cNvPr id="4" name="Slide Number Placeholder 3">
            <a:extLst>
              <a:ext uri="{FF2B5EF4-FFF2-40B4-BE49-F238E27FC236}">
                <a16:creationId xmlns:a16="http://schemas.microsoft.com/office/drawing/2014/main" id="{0D82DBCB-90DB-47DF-B8AA-1A8798FA36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2084826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CC26-6D6D-C968-22B6-092C7A863789}"/>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2023 Funding</a:t>
            </a:r>
          </a:p>
        </p:txBody>
      </p:sp>
      <p:sp>
        <p:nvSpPr>
          <p:cNvPr id="3" name="Slide Number Placeholder 2">
            <a:extLst>
              <a:ext uri="{FF2B5EF4-FFF2-40B4-BE49-F238E27FC236}">
                <a16:creationId xmlns:a16="http://schemas.microsoft.com/office/drawing/2014/main" id="{3FAE933C-2E83-FC69-97ED-2C4477BA76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sp>
        <p:nvSpPr>
          <p:cNvPr id="12" name="TextBox 11">
            <a:extLst>
              <a:ext uri="{FF2B5EF4-FFF2-40B4-BE49-F238E27FC236}">
                <a16:creationId xmlns:a16="http://schemas.microsoft.com/office/drawing/2014/main" id="{10021C43-EE86-C37F-4DE2-CA2D2760A7BD}"/>
              </a:ext>
            </a:extLst>
          </p:cNvPr>
          <p:cNvSpPr txBox="1"/>
          <p:nvPr/>
        </p:nvSpPr>
        <p:spPr>
          <a:xfrm>
            <a:off x="7776072" y="2781759"/>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A9B431A1-C95F-0ADC-2FBA-09C8D169BDD4}"/>
              </a:ext>
            </a:extLst>
          </p:cNvPr>
          <p:cNvSpPr txBox="1"/>
          <p:nvPr/>
        </p:nvSpPr>
        <p:spPr>
          <a:xfrm>
            <a:off x="969484" y="1869195"/>
            <a:ext cx="28350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8478"/>
                </a:solidFill>
                <a:latin typeface="Arial"/>
                <a:cs typeface="Arial"/>
              </a:rPr>
              <a:t>We are proud to have invested over </a:t>
            </a:r>
            <a:endParaRPr lang="en-US" sz="2000" dirty="0">
              <a:solidFill>
                <a:srgbClr val="000000"/>
              </a:solidFill>
              <a:latin typeface="Arial"/>
              <a:cs typeface="Arial"/>
            </a:endParaRPr>
          </a:p>
          <a:p>
            <a:pPr algn="ctr"/>
            <a:r>
              <a:rPr lang="en-US" sz="2000" b="1" dirty="0">
                <a:solidFill>
                  <a:srgbClr val="008478"/>
                </a:solidFill>
                <a:latin typeface="Arial"/>
                <a:cs typeface="Arial"/>
              </a:rPr>
              <a:t>$26 Million in the District in 2023</a:t>
            </a:r>
            <a:endParaRPr lang="en-US" sz="2000" dirty="0">
              <a:latin typeface="Arial"/>
              <a:cs typeface="Arial"/>
            </a:endParaRPr>
          </a:p>
        </p:txBody>
      </p:sp>
      <p:graphicFrame>
        <p:nvGraphicFramePr>
          <p:cNvPr id="5" name="Chart 4">
            <a:extLst>
              <a:ext uri="{FF2B5EF4-FFF2-40B4-BE49-F238E27FC236}">
                <a16:creationId xmlns:a16="http://schemas.microsoft.com/office/drawing/2014/main" id="{0553B019-B3A7-4C08-C077-E0C847EADCC0}"/>
              </a:ext>
            </a:extLst>
          </p:cNvPr>
          <p:cNvGraphicFramePr>
            <a:graphicFrameLocks/>
          </p:cNvGraphicFramePr>
          <p:nvPr>
            <p:extLst>
              <p:ext uri="{D42A27DB-BD31-4B8C-83A1-F6EECF244321}">
                <p14:modId xmlns:p14="http://schemas.microsoft.com/office/powerpoint/2010/main" val="1624298450"/>
              </p:ext>
            </p:extLst>
          </p:nvPr>
        </p:nvGraphicFramePr>
        <p:xfrm>
          <a:off x="3804491" y="1737362"/>
          <a:ext cx="7946785" cy="4403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5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DAB77-CCB8-4405-B5A3-070DC824EDEA}"/>
              </a:ext>
            </a:extLst>
          </p:cNvPr>
          <p:cNvSpPr>
            <a:spLocks noGrp="1"/>
          </p:cNvSpPr>
          <p:nvPr>
            <p:ph type="title"/>
          </p:nvPr>
        </p:nvSpPr>
        <p:spPr>
          <a:xfrm>
            <a:off x="1097280" y="286327"/>
            <a:ext cx="10058400" cy="1450109"/>
          </a:xfrm>
        </p:spPr>
        <p:txBody>
          <a:bodyPr>
            <a:normAutofit/>
          </a:bodyPr>
          <a:lstStyle/>
          <a:p>
            <a:br>
              <a:rPr lang="en-US" dirty="0"/>
            </a:br>
            <a:r>
              <a:rPr lang="en-US" dirty="0">
                <a:solidFill>
                  <a:schemeClr val="tx1"/>
                </a:solidFill>
                <a:latin typeface="Arial"/>
                <a:cs typeface="Arial"/>
              </a:rPr>
              <a:t>ATJ Initiative Funding for FY24</a:t>
            </a:r>
          </a:p>
        </p:txBody>
      </p:sp>
      <p:sp>
        <p:nvSpPr>
          <p:cNvPr id="4" name="Text Placeholder 2">
            <a:extLst>
              <a:ext uri="{FF2B5EF4-FFF2-40B4-BE49-F238E27FC236}">
                <a16:creationId xmlns:a16="http://schemas.microsoft.com/office/drawing/2014/main" id="{BF0967AD-7301-BE68-7085-794F43F885B7}"/>
              </a:ext>
            </a:extLst>
          </p:cNvPr>
          <p:cNvSpPr>
            <a:spLocks noGrp="1"/>
          </p:cNvSpPr>
          <p:nvPr>
            <p:ph type="body" idx="1"/>
          </p:nvPr>
        </p:nvSpPr>
        <p:spPr>
          <a:xfrm>
            <a:off x="1169166" y="2133281"/>
            <a:ext cx="10590362" cy="3893964"/>
          </a:xfrm>
        </p:spPr>
        <p:txBody>
          <a:bodyPr>
            <a:normAutofit/>
          </a:bodyPr>
          <a:lstStyle/>
          <a:p>
            <a:pPr indent="-457200">
              <a:lnSpc>
                <a:spcPct val="120000"/>
              </a:lnSpc>
              <a:spcAft>
                <a:spcPts val="200"/>
              </a:spcAft>
              <a:buClr>
                <a:schemeClr val="accent2"/>
              </a:buClr>
              <a:buSzPct val="150000"/>
              <a:buFont typeface="Arial" panose="020B0604020202020204" pitchFamily="34" charset="0"/>
              <a:buChar char="•"/>
            </a:pPr>
            <a:r>
              <a:rPr lang="en-US" sz="2800" dirty="0">
                <a:latin typeface="Arial"/>
                <a:ea typeface="Calibri" panose="020F0502020204030204" pitchFamily="34" charset="0"/>
                <a:cs typeface="Arial"/>
              </a:rPr>
              <a:t>Total Funding of $31,668,000</a:t>
            </a:r>
            <a:endParaRPr lang="en-US" sz="2800" b="1" dirty="0">
              <a:latin typeface="Arial" panose="020B0604020202020204" pitchFamily="34" charset="0"/>
              <a:ea typeface="Calibri" panose="020F0502020204030204" pitchFamily="34" charset="0"/>
            </a:endParaRPr>
          </a:p>
          <a:p>
            <a:pPr marL="800100" lvl="1">
              <a:lnSpc>
                <a:spcPct val="120000"/>
              </a:lnSpc>
              <a:spcAft>
                <a:spcPts val="200"/>
              </a:spcAft>
              <a:buClrTx/>
              <a:buSzPct val="100000"/>
              <a:buFont typeface="Arial" panose="020B0604020202020204" pitchFamily="34" charset="0"/>
              <a:buChar char="−"/>
            </a:pPr>
            <a:r>
              <a:rPr lang="en-US" sz="2000" dirty="0">
                <a:solidFill>
                  <a:schemeClr val="tx1"/>
                </a:solidFill>
                <a:latin typeface="Arial"/>
                <a:cs typeface="Arial"/>
              </a:rPr>
              <a:t>Access to Justice </a:t>
            </a:r>
            <a:endParaRPr lang="en-US" sz="2000" dirty="0">
              <a:solidFill>
                <a:schemeClr val="tx1"/>
              </a:solidFill>
              <a:latin typeface="Arial" panose="020B0604020202020204" pitchFamily="34" charset="0"/>
              <a:ea typeface="Calibri" panose="020F0502020204030204" pitchFamily="34" charset="0"/>
              <a:cs typeface="Arial"/>
            </a:endParaRPr>
          </a:p>
          <a:p>
            <a:pPr marL="800100" lvl="1">
              <a:lnSpc>
                <a:spcPct val="120000"/>
              </a:lnSpc>
              <a:spcAft>
                <a:spcPts val="200"/>
              </a:spcAft>
              <a:buClrTx/>
              <a:buSzPct val="100000"/>
              <a:buFont typeface="Arial" panose="020B0604020202020204" pitchFamily="34" charset="0"/>
              <a:buChar char="−"/>
            </a:pPr>
            <a:r>
              <a:rPr lang="en-US" sz="2000" dirty="0">
                <a:solidFill>
                  <a:schemeClr val="tx1"/>
                </a:solidFill>
                <a:latin typeface="Arial"/>
                <a:cs typeface="Arial"/>
              </a:rPr>
              <a:t>Civil Legal Counsel Projects Program</a:t>
            </a:r>
          </a:p>
          <a:p>
            <a:pPr marL="800100" lvl="1">
              <a:lnSpc>
                <a:spcPct val="120000"/>
              </a:lnSpc>
              <a:spcAft>
                <a:spcPts val="200"/>
              </a:spcAft>
              <a:buClrTx/>
              <a:buSzPct val="100000"/>
              <a:buFont typeface="Arial" panose="020B0604020202020204" pitchFamily="34" charset="0"/>
              <a:buChar char="−"/>
            </a:pPr>
            <a:r>
              <a:rPr lang="en-US" sz="2000" dirty="0">
                <a:solidFill>
                  <a:schemeClr val="tx1"/>
                </a:solidFill>
                <a:latin typeface="Arial"/>
                <a:cs typeface="Arial"/>
              </a:rPr>
              <a:t>Loan Repayment Assistance</a:t>
            </a:r>
          </a:p>
          <a:p>
            <a:pPr indent="-457200">
              <a:spcAft>
                <a:spcPts val="200"/>
              </a:spcAft>
              <a:buClr>
                <a:schemeClr val="accent2"/>
              </a:buClr>
              <a:buSzPct val="150000"/>
              <a:buFont typeface="Arial" panose="020B0604020202020204" pitchFamily="34" charset="0"/>
              <a:buChar char="•"/>
            </a:pPr>
            <a:r>
              <a:rPr lang="en-US" sz="2800" dirty="0">
                <a:solidFill>
                  <a:srgbClr val="333333"/>
                </a:solidFill>
                <a:latin typeface="Arial"/>
                <a:cs typeface="Arial"/>
              </a:rPr>
              <a:t>Covers grants, training and technical assistance, evaluation, and administration</a:t>
            </a:r>
          </a:p>
          <a:p>
            <a:pPr marL="125730" indent="0">
              <a:lnSpc>
                <a:spcPct val="100000"/>
              </a:lnSpc>
              <a:spcBef>
                <a:spcPts val="1000"/>
              </a:spcBef>
              <a:spcAft>
                <a:spcPts val="1000"/>
              </a:spcAft>
              <a:buClr>
                <a:srgbClr val="FFD44B"/>
              </a:buClr>
              <a:buNone/>
            </a:pPr>
            <a:endParaRPr lang="en-US" sz="2800" dirty="0">
              <a:latin typeface="Arial" panose="020B0604020202020204" pitchFamily="34" charset="0"/>
              <a:ea typeface="Calibri" panose="020F0502020204030204" pitchFamily="34" charset="0"/>
            </a:endParaRPr>
          </a:p>
        </p:txBody>
      </p:sp>
      <p:sp>
        <p:nvSpPr>
          <p:cNvPr id="2" name="Slide Number Placeholder 4">
            <a:extLst>
              <a:ext uri="{FF2B5EF4-FFF2-40B4-BE49-F238E27FC236}">
                <a16:creationId xmlns:a16="http://schemas.microsoft.com/office/drawing/2014/main" id="{35EBD5D2-9875-CBAF-43D2-43B8A44BD13C}"/>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26</a:t>
            </a:fld>
            <a:endParaRPr lang="en-US"/>
          </a:p>
        </p:txBody>
      </p:sp>
    </p:spTree>
    <p:extLst>
      <p:ext uri="{BB962C8B-B14F-4D97-AF65-F5344CB8AC3E}">
        <p14:creationId xmlns:p14="http://schemas.microsoft.com/office/powerpoint/2010/main" val="45719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16C9-70F9-4EE0-87CF-C845A1B52EEF}"/>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Questions?</a:t>
            </a:r>
          </a:p>
        </p:txBody>
      </p:sp>
      <p:sp>
        <p:nvSpPr>
          <p:cNvPr id="4" name="Slide Number Placeholder 3">
            <a:extLst>
              <a:ext uri="{FF2B5EF4-FFF2-40B4-BE49-F238E27FC236}">
                <a16:creationId xmlns:a16="http://schemas.microsoft.com/office/drawing/2014/main" id="{0D82DBCB-90DB-47DF-B8AA-1A8798FA36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79658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C7B9-CF2C-49D9-A614-5E30939B0279}"/>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Grants Timeline</a:t>
            </a:r>
          </a:p>
        </p:txBody>
      </p:sp>
      <p:sp>
        <p:nvSpPr>
          <p:cNvPr id="3" name="Text Placeholder 2">
            <a:extLst>
              <a:ext uri="{FF2B5EF4-FFF2-40B4-BE49-F238E27FC236}">
                <a16:creationId xmlns:a16="http://schemas.microsoft.com/office/drawing/2014/main" id="{3A4FF35E-D470-46F3-9AAD-04DA3E7521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2FCF2A-6748-4E2B-9E65-951EB9C2274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02468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p:cNvSpPr/>
          <p:nvPr/>
        </p:nvSpPr>
        <p:spPr>
          <a:xfrm>
            <a:off x="7894279" y="1687735"/>
            <a:ext cx="3613877" cy="6865808"/>
          </a:xfrm>
          <a:prstGeom prst="rect">
            <a:avLst/>
          </a:prstGeom>
          <a:solidFill>
            <a:srgbClr val="000000">
              <a:alpha val="0"/>
            </a:srgbClr>
          </a:solidFill>
        </p:spPr>
        <p:txBody>
          <a:bodyPr/>
          <a:lstStyle/>
          <a:p>
            <a:endParaRPr lang="en-US"/>
          </a:p>
        </p:txBody>
      </p:sp>
      <p:grpSp>
        <p:nvGrpSpPr>
          <p:cNvPr id="17" name="Group 16">
            <a:extLst>
              <a:ext uri="{FF2B5EF4-FFF2-40B4-BE49-F238E27FC236}">
                <a16:creationId xmlns:a16="http://schemas.microsoft.com/office/drawing/2014/main" id="{ECDE9DA4-82BE-4309-8FC5-E3A0249E75FD}"/>
              </a:ext>
            </a:extLst>
          </p:cNvPr>
          <p:cNvGrpSpPr/>
          <p:nvPr/>
        </p:nvGrpSpPr>
        <p:grpSpPr>
          <a:xfrm>
            <a:off x="2184606" y="2843763"/>
            <a:ext cx="7822788" cy="1542625"/>
            <a:chOff x="3890033" y="2980818"/>
            <a:chExt cx="7822788" cy="1542625"/>
          </a:xfrm>
        </p:grpSpPr>
        <p:pic>
          <p:nvPicPr>
            <p:cNvPr id="5" name="Object 4"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0425" y="3333116"/>
              <a:ext cx="2675856" cy="1190327"/>
            </a:xfrm>
            <a:prstGeom prst="rect">
              <a:avLst/>
            </a:prstGeom>
          </p:spPr>
        </p:pic>
        <p:sp>
          <p:nvSpPr>
            <p:cNvPr id="6" name="Object 5"/>
            <p:cNvSpPr/>
            <p:nvPr/>
          </p:nvSpPr>
          <p:spPr>
            <a:xfrm>
              <a:off x="3890033" y="3694443"/>
              <a:ext cx="2766306" cy="439183"/>
            </a:xfrm>
            <a:prstGeom prst="rect">
              <a:avLst/>
            </a:prstGeom>
            <a:noFill/>
          </p:spPr>
          <p:txBody>
            <a:bodyPr wrap="square" lIns="0" tIns="0" rIns="0" bIns="0" rtlCol="0" anchor="t"/>
            <a:lstStyle/>
            <a:p>
              <a:pPr marL="0" marR="0" lvl="0" indent="0" algn="ctr" defTabSz="914400" rtl="0" eaLnBrk="1" fontAlgn="auto" latinLnBrk="0" hangingPunct="1">
                <a:lnSpc>
                  <a:spcPts val="2079"/>
                </a:lnSpc>
                <a:spcBef>
                  <a:spcPts val="0"/>
                </a:spcBef>
                <a:spcAft>
                  <a:spcPts val="600"/>
                </a:spcAft>
                <a:buClrTx/>
                <a:buSzTx/>
                <a:buFontTx/>
                <a:buNone/>
                <a:tabLst/>
                <a:defRPr/>
              </a:pPr>
              <a:r>
                <a:rPr kumimoji="0" lang="en-US" sz="1700" b="0" i="0" u="none" strike="noStrike" kern="1200" cap="none" spc="0" normalizeH="0" baseline="0" noProof="0" dirty="0">
                  <a:ln>
                    <a:noFill/>
                  </a:ln>
                  <a:solidFill>
                    <a:srgbClr val="333333"/>
                  </a:solidFill>
                  <a:effectLst/>
                  <a:uLnTx/>
                  <a:uFillTx/>
                  <a:latin typeface="Arial"/>
                  <a:ea typeface="Montserrat" pitchFamily="34" charset="-122"/>
                  <a:cs typeface="Montserrat" pitchFamily="34" charset="-120"/>
                </a:rPr>
                <a:t>August 31, 2023 at</a:t>
              </a:r>
              <a:br>
                <a:rPr kumimoji="0" lang="en-US" sz="1700" b="0" i="0" u="none" strike="noStrike" kern="1200" cap="none" spc="0" normalizeH="0" baseline="0" noProof="0" dirty="0">
                  <a:ln>
                    <a:noFill/>
                  </a:ln>
                  <a:solidFill>
                    <a:srgbClr val="333333"/>
                  </a:solidFill>
                  <a:effectLst/>
                  <a:uLnTx/>
                  <a:uFillTx/>
                  <a:latin typeface="Arial"/>
                  <a:ea typeface="Montserrat" pitchFamily="34" charset="-122"/>
                  <a:cs typeface="Montserrat" pitchFamily="34" charset="-120"/>
                </a:rPr>
              </a:br>
              <a:r>
                <a:rPr kumimoji="0" lang="en-US" sz="1700" b="0" i="0" u="none" strike="noStrike" kern="1200" cap="none" spc="0" normalizeH="0" baseline="0" noProof="0" dirty="0">
                  <a:ln>
                    <a:noFill/>
                  </a:ln>
                  <a:solidFill>
                    <a:srgbClr val="333333"/>
                  </a:solidFill>
                  <a:effectLst/>
                  <a:uLnTx/>
                  <a:uFillTx/>
                  <a:latin typeface="Arial"/>
                  <a:ea typeface="Montserrat" pitchFamily="34" charset="-122"/>
                  <a:cs typeface="Montserrat" pitchFamily="34" charset="-120"/>
                </a:rPr>
                <a:t>11:59 pm</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Object 6"/>
            <p:cNvSpPr/>
            <p:nvPr/>
          </p:nvSpPr>
          <p:spPr>
            <a:xfrm>
              <a:off x="4366164" y="2980818"/>
              <a:ext cx="2385402" cy="161885"/>
            </a:xfrm>
            <a:prstGeom prst="rect">
              <a:avLst/>
            </a:prstGeom>
            <a:noFill/>
          </p:spPr>
          <p:txBody>
            <a:bodyPr wrap="square" lIns="0" tIns="0" rIns="0" bIns="0" rtlCol="0" anchor="t"/>
            <a:lstStyle/>
            <a:p>
              <a:pPr marL="0" marR="0" lvl="0" indent="0" algn="l" defTabSz="914400" rtl="0" eaLnBrk="1" fontAlgn="auto" latinLnBrk="0" hangingPunct="1">
                <a:lnSpc>
                  <a:spcPts val="1995"/>
                </a:lnSpc>
                <a:spcBef>
                  <a:spcPts val="0"/>
                </a:spcBef>
                <a:spcAft>
                  <a:spcPts val="600"/>
                </a:spcAft>
                <a:buClrTx/>
                <a:buSzTx/>
                <a:buFontTx/>
                <a:buNone/>
                <a:tabLst/>
                <a:defRPr/>
              </a:pPr>
              <a:r>
                <a:rPr kumimoji="0" lang="en-US" sz="1500" b="1"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Applications due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0980" y="3333116"/>
              <a:ext cx="2675856" cy="1190327"/>
            </a:xfrm>
            <a:prstGeom prst="rect">
              <a:avLst/>
            </a:prstGeom>
          </p:spPr>
        </p:pic>
        <p:sp>
          <p:nvSpPr>
            <p:cNvPr id="9" name="Object 8"/>
            <p:cNvSpPr/>
            <p:nvPr/>
          </p:nvSpPr>
          <p:spPr>
            <a:xfrm>
              <a:off x="6656339" y="3669760"/>
              <a:ext cx="2480628" cy="439183"/>
            </a:xfrm>
            <a:prstGeom prst="rect">
              <a:avLst/>
            </a:prstGeom>
            <a:noFill/>
          </p:spPr>
          <p:txBody>
            <a:bodyPr wrap="square" lIns="0" tIns="0" rIns="0" bIns="0" rtlCol="0" anchor="t"/>
            <a:lstStyle/>
            <a:p>
              <a:pPr marL="0" marR="0" lvl="0" indent="0" algn="ctr" defTabSz="914400" rtl="0" eaLnBrk="1" fontAlgn="auto" latinLnBrk="0" hangingPunct="1">
                <a:lnSpc>
                  <a:spcPts val="2079"/>
                </a:lnSpc>
                <a:spcBef>
                  <a:spcPts val="0"/>
                </a:spcBef>
                <a:spcAft>
                  <a:spcPts val="600"/>
                </a:spcAft>
                <a:buClrTx/>
                <a:buSzTx/>
                <a:buFontTx/>
                <a:buNone/>
                <a:tabLst/>
                <a:defRPr/>
              </a:pPr>
              <a:r>
                <a:rPr kumimoji="0" lang="en-US" sz="1700" b="0" i="0" u="none" strike="noStrike" kern="1200" cap="none" spc="0" normalizeH="0" baseline="0" noProof="0" dirty="0">
                  <a:ln>
                    <a:noFill/>
                  </a:ln>
                  <a:solidFill>
                    <a:srgbClr val="333333"/>
                  </a:solidFill>
                  <a:effectLst/>
                  <a:uLnTx/>
                  <a:uFillTx/>
                  <a:latin typeface="Arial"/>
                  <a:ea typeface="Montserrat" pitchFamily="34" charset="-122"/>
                  <a:cs typeface="Montserrat" pitchFamily="34" charset="-120"/>
                </a:rPr>
                <a:t>December 2023</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Object 9"/>
            <p:cNvSpPr/>
            <p:nvPr/>
          </p:nvSpPr>
          <p:spPr>
            <a:xfrm>
              <a:off x="6846792" y="2980818"/>
              <a:ext cx="2385402" cy="161885"/>
            </a:xfrm>
            <a:prstGeom prst="rect">
              <a:avLst/>
            </a:prstGeom>
            <a:noFill/>
          </p:spPr>
          <p:txBody>
            <a:bodyPr wrap="square" lIns="0" tIns="0" rIns="0" bIns="0" rtlCol="0" anchor="t"/>
            <a:lstStyle/>
            <a:p>
              <a:pPr marL="0" marR="0" lvl="0" indent="0" algn="l" defTabSz="914400" rtl="0" eaLnBrk="1" fontAlgn="auto" latinLnBrk="0" hangingPunct="1">
                <a:lnSpc>
                  <a:spcPts val="1995"/>
                </a:lnSpc>
                <a:spcBef>
                  <a:spcPts val="0"/>
                </a:spcBef>
                <a:spcAft>
                  <a:spcPts val="600"/>
                </a:spcAft>
                <a:buClrTx/>
                <a:buSzTx/>
                <a:buFontTx/>
                <a:buNone/>
                <a:tabLst/>
                <a:defRPr/>
              </a:pPr>
              <a:r>
                <a:rPr kumimoji="0" lang="en-US" sz="1500" b="1"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Awards announced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Object 10"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626" y="3333116"/>
              <a:ext cx="2666333" cy="1190327"/>
            </a:xfrm>
            <a:prstGeom prst="rect">
              <a:avLst/>
            </a:prstGeom>
          </p:spPr>
        </p:pic>
        <p:sp>
          <p:nvSpPr>
            <p:cNvPr id="12" name="Object 11"/>
            <p:cNvSpPr/>
            <p:nvPr/>
          </p:nvSpPr>
          <p:spPr>
            <a:xfrm>
              <a:off x="9136967" y="3562459"/>
              <a:ext cx="2480628" cy="703150"/>
            </a:xfrm>
            <a:prstGeom prst="rect">
              <a:avLst/>
            </a:prstGeom>
            <a:noFill/>
          </p:spPr>
          <p:txBody>
            <a:bodyPr wrap="square" lIns="0" tIns="0" rIns="0" bIns="0" rtlCol="0" anchor="t"/>
            <a:lstStyle/>
            <a:p>
              <a:pPr marL="0" marR="0" lvl="0" indent="0" algn="ctr" defTabSz="914400" rtl="0" eaLnBrk="1" fontAlgn="auto" latinLnBrk="0" hangingPunct="1">
                <a:lnSpc>
                  <a:spcPts val="2079"/>
                </a:lnSpc>
                <a:spcBef>
                  <a:spcPts val="0"/>
                </a:spcBef>
                <a:spcAft>
                  <a:spcPts val="60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a:ea typeface="Montserrat" pitchFamily="34" charset="-122"/>
                  <a:cs typeface="Montserrat" pitchFamily="34" charset="-120"/>
                </a:rPr>
                <a:t>January 1, 2024</a:t>
              </a:r>
              <a:br>
                <a:rPr kumimoji="0" lang="en-US" sz="1700" b="0" i="0" u="none" strike="noStrike" kern="1200" cap="none" spc="0" normalizeH="0" baseline="0" noProof="0" dirty="0">
                  <a:ln>
                    <a:noFill/>
                  </a:ln>
                  <a:solidFill>
                    <a:srgbClr val="FFFFFF"/>
                  </a:solidFill>
                  <a:effectLst/>
                  <a:uLnTx/>
                  <a:uFillTx/>
                  <a:latin typeface="Arial"/>
                  <a:ea typeface="Montserrat" pitchFamily="34" charset="-122"/>
                  <a:cs typeface="Montserrat" pitchFamily="34" charset="-120"/>
                </a:rPr>
              </a:br>
              <a:r>
                <a:rPr kumimoji="0" lang="en-US" sz="1700" b="0" i="0" u="none" strike="noStrike" kern="1200" cap="none" spc="0" normalizeH="0" baseline="0" noProof="0" dirty="0">
                  <a:ln>
                    <a:noFill/>
                  </a:ln>
                  <a:solidFill>
                    <a:srgbClr val="FFFFFF"/>
                  </a:solidFill>
                  <a:effectLst/>
                  <a:uLnTx/>
                  <a:uFillTx/>
                  <a:latin typeface="Arial"/>
                  <a:ea typeface="Montserrat" pitchFamily="34" charset="-122"/>
                  <a:cs typeface="Montserrat" pitchFamily="34" charset="-120"/>
                </a:rPr>
                <a:t>- December 31,</a:t>
              </a:r>
              <a:br>
                <a:rPr kumimoji="0" lang="en-US" sz="1700" b="0" i="0" u="none" strike="noStrike" kern="1200" cap="none" spc="0" normalizeH="0" baseline="0" noProof="0" dirty="0">
                  <a:ln>
                    <a:noFill/>
                  </a:ln>
                  <a:solidFill>
                    <a:srgbClr val="FFFFFF"/>
                  </a:solidFill>
                  <a:effectLst/>
                  <a:uLnTx/>
                  <a:uFillTx/>
                  <a:latin typeface="Arial"/>
                  <a:ea typeface="Montserrat" pitchFamily="34" charset="-122"/>
                  <a:cs typeface="Montserrat" pitchFamily="34" charset="-120"/>
                </a:rPr>
              </a:br>
              <a:r>
                <a:rPr kumimoji="0" lang="en-US" sz="1700" b="0" i="0" u="none" strike="noStrike" kern="1200" cap="none" spc="0" normalizeH="0" baseline="0" noProof="0" dirty="0">
                  <a:ln>
                    <a:noFill/>
                  </a:ln>
                  <a:solidFill>
                    <a:srgbClr val="FFFFFF"/>
                  </a:solidFill>
                  <a:effectLst/>
                  <a:uLnTx/>
                  <a:uFillTx/>
                  <a:latin typeface="Arial"/>
                  <a:ea typeface="Montserrat" pitchFamily="34" charset="-122"/>
                  <a:cs typeface="Montserrat" pitchFamily="34" charset="-120"/>
                </a:rPr>
                <a:t>2024</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12"/>
            <p:cNvSpPr/>
            <p:nvPr/>
          </p:nvSpPr>
          <p:spPr>
            <a:xfrm>
              <a:off x="9327419" y="2980818"/>
              <a:ext cx="2385402" cy="161885"/>
            </a:xfrm>
            <a:prstGeom prst="rect">
              <a:avLst/>
            </a:prstGeom>
            <a:noFill/>
          </p:spPr>
          <p:txBody>
            <a:bodyPr wrap="square" lIns="0" tIns="0" rIns="0" bIns="0" rtlCol="0" anchor="t"/>
            <a:lstStyle/>
            <a:p>
              <a:pPr marL="0" marR="0" lvl="0" indent="0" algn="l" defTabSz="914400" rtl="0" eaLnBrk="1" fontAlgn="auto" latinLnBrk="0" hangingPunct="1">
                <a:lnSpc>
                  <a:spcPts val="1995"/>
                </a:lnSpc>
                <a:spcBef>
                  <a:spcPts val="0"/>
                </a:spcBef>
                <a:spcAft>
                  <a:spcPts val="600"/>
                </a:spcAft>
                <a:buClrTx/>
                <a:buSzTx/>
                <a:buFontTx/>
                <a:buNone/>
                <a:tabLst/>
                <a:defRPr/>
              </a:pPr>
              <a:r>
                <a:rPr kumimoji="0" lang="en-US" sz="1500" b="1"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Grant year</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 name="Title 13">
            <a:extLst>
              <a:ext uri="{FF2B5EF4-FFF2-40B4-BE49-F238E27FC236}">
                <a16:creationId xmlns:a16="http://schemas.microsoft.com/office/drawing/2014/main" id="{91257702-9B1D-4C6F-8E5A-3649FC6FDD0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2024 Grants Timeline</a:t>
            </a:r>
          </a:p>
        </p:txBody>
      </p:sp>
      <p:sp>
        <p:nvSpPr>
          <p:cNvPr id="2" name="Slide Number Placeholder 4">
            <a:extLst>
              <a:ext uri="{FF2B5EF4-FFF2-40B4-BE49-F238E27FC236}">
                <a16:creationId xmlns:a16="http://schemas.microsoft.com/office/drawing/2014/main" id="{875A2374-97AF-E8F7-1344-97D34EA6DE0C}"/>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a:solidFill>
                  <a:schemeClr val="tx1"/>
                </a:solidFill>
                <a:latin typeface="Arial" panose="020B0604020202020204" pitchFamily="34" charset="0"/>
                <a:cs typeface="Arial" panose="020B0604020202020204" pitchFamily="34" charset="0"/>
              </a:rPr>
              <a:t>About the DC Bar Foundation</a:t>
            </a:r>
          </a:p>
        </p:txBody>
      </p:sp>
      <p:sp>
        <p:nvSpPr>
          <p:cNvPr id="4" name="Google Shape;124;gd34e4da26e_0_7">
            <a:extLst>
              <a:ext uri="{FF2B5EF4-FFF2-40B4-BE49-F238E27FC236}">
                <a16:creationId xmlns:a16="http://schemas.microsoft.com/office/drawing/2014/main" id="{59DBD2B3-FC5F-47EF-0BFB-3C0991D7BC6C}"/>
              </a:ext>
            </a:extLst>
          </p:cNvPr>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Arial"/>
                <a:cs typeface="Arial"/>
                <a:sym typeface="Arial"/>
              </a:rPr>
              <a:t>3</a:t>
            </a:r>
            <a:endParaRPr kumimoji="0" sz="1050" b="0" i="0" u="none" strike="noStrike" kern="120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53682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E8F7-AB74-4B62-AF2B-0F23EAC24AA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Eligibility</a:t>
            </a:r>
          </a:p>
        </p:txBody>
      </p:sp>
      <p:sp>
        <p:nvSpPr>
          <p:cNvPr id="4" name="Slide Number Placeholder 3">
            <a:extLst>
              <a:ext uri="{FF2B5EF4-FFF2-40B4-BE49-F238E27FC236}">
                <a16:creationId xmlns:a16="http://schemas.microsoft.com/office/drawing/2014/main" id="{4F6213F3-F8F7-4E88-811A-DAB9D89002D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83611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63-E096-464E-8F47-3FFC1A259025}"/>
              </a:ext>
            </a:extLst>
          </p:cNvPr>
          <p:cNvSpPr>
            <a:spLocks noGrp="1"/>
          </p:cNvSpPr>
          <p:nvPr>
            <p:ph type="title"/>
          </p:nvPr>
        </p:nvSpPr>
        <p:spPr>
          <a:xfrm>
            <a:off x="1066800" y="99948"/>
            <a:ext cx="10058400" cy="1450757"/>
          </a:xfrm>
        </p:spPr>
        <p:txBody>
          <a:bodyPr/>
          <a:lstStyle/>
          <a:p>
            <a:r>
              <a:rPr lang="en-US">
                <a:latin typeface="Arial" panose="020B0604020202020204" pitchFamily="34" charset="0"/>
                <a:cs typeface="Arial" panose="020B0604020202020204" pitchFamily="34" charset="0"/>
              </a:rPr>
              <a:t>Eligibility</a:t>
            </a:r>
          </a:p>
        </p:txBody>
      </p:sp>
      <p:sp>
        <p:nvSpPr>
          <p:cNvPr id="3" name="Text Placeholder 2">
            <a:extLst>
              <a:ext uri="{FF2B5EF4-FFF2-40B4-BE49-F238E27FC236}">
                <a16:creationId xmlns:a16="http://schemas.microsoft.com/office/drawing/2014/main" id="{FC3133F0-2ECF-443A-A405-815B3E820CBF}"/>
              </a:ext>
            </a:extLst>
          </p:cNvPr>
          <p:cNvSpPr>
            <a:spLocks noGrp="1"/>
          </p:cNvSpPr>
          <p:nvPr>
            <p:ph type="body" idx="1"/>
          </p:nvPr>
        </p:nvSpPr>
        <p:spPr>
          <a:xfrm>
            <a:off x="584348" y="1710693"/>
            <a:ext cx="4937760" cy="736282"/>
          </a:xfrm>
        </p:spPr>
        <p:txBody>
          <a:bodyPr/>
          <a:lstStyle/>
          <a:p>
            <a:r>
              <a:rPr lang="en-US" b="1"/>
              <a:t>To be eligible for a grant, you must:</a:t>
            </a:r>
          </a:p>
        </p:txBody>
      </p:sp>
      <p:sp>
        <p:nvSpPr>
          <p:cNvPr id="4" name="Text Placeholder 3">
            <a:extLst>
              <a:ext uri="{FF2B5EF4-FFF2-40B4-BE49-F238E27FC236}">
                <a16:creationId xmlns:a16="http://schemas.microsoft.com/office/drawing/2014/main" id="{963E3457-4FA4-45A7-B3EF-F871721108F6}"/>
              </a:ext>
            </a:extLst>
          </p:cNvPr>
          <p:cNvSpPr>
            <a:spLocks noGrp="1"/>
          </p:cNvSpPr>
          <p:nvPr>
            <p:ph type="body" idx="2"/>
          </p:nvPr>
        </p:nvSpPr>
        <p:spPr>
          <a:xfrm>
            <a:off x="801481" y="2281614"/>
            <a:ext cx="4690203" cy="3609519"/>
          </a:xfrm>
        </p:spPr>
        <p:txBody>
          <a:bodyPr>
            <a:normAutofit fontScale="92500" lnSpcReduction="10000"/>
          </a:bodyPr>
          <a:lstStyle/>
          <a:p>
            <a:pPr indent="-347345">
              <a:lnSpc>
                <a:spcPct val="100000"/>
              </a:lnSpc>
              <a:spcAft>
                <a:spcPts val="200"/>
              </a:spcAft>
              <a:buClrTx/>
              <a:buSzPct val="100000"/>
              <a:buFont typeface="+mj-lt"/>
              <a:buAutoNum type="arabicPeriod"/>
            </a:pPr>
            <a:r>
              <a:rPr lang="en-US" sz="1900" dirty="0">
                <a:solidFill>
                  <a:schemeClr val="tx1"/>
                </a:solidFill>
                <a:latin typeface="Arial" panose="020B0604020202020204" pitchFamily="34" charset="0"/>
                <a:ea typeface="Montserrat" pitchFamily="34" charset="-122"/>
                <a:cs typeface="Arial" panose="020B0604020202020204" pitchFamily="34" charset="0"/>
              </a:rPr>
              <a:t>Be a not-for-profit DC corporation;</a:t>
            </a:r>
            <a:endParaRPr lang="en-US" dirty="0">
              <a:solidFill>
                <a:schemeClr val="tx1"/>
              </a:solidFill>
              <a:latin typeface="Arial" panose="020B0604020202020204" pitchFamily="34" charset="0"/>
              <a:cs typeface="Arial" panose="020B0604020202020204" pitchFamily="34" charset="0"/>
            </a:endParaRPr>
          </a:p>
          <a:p>
            <a:pPr indent="-347345">
              <a:lnSpc>
                <a:spcPct val="100000"/>
              </a:lnSpc>
              <a:spcAft>
                <a:spcPts val="200"/>
              </a:spcAft>
              <a:buClrTx/>
              <a:buSzPct val="100000"/>
              <a:buFont typeface="+mj-lt"/>
              <a:buAutoNum type="arabicPeriod"/>
            </a:pPr>
            <a:r>
              <a:rPr lang="en-US" sz="1900" dirty="0">
                <a:solidFill>
                  <a:schemeClr val="tx1"/>
                </a:solidFill>
                <a:latin typeface="Arial" panose="020B0604020202020204" pitchFamily="34" charset="0"/>
                <a:ea typeface="Montserrat" pitchFamily="34" charset="-122"/>
                <a:cs typeface="Arial" panose="020B0604020202020204" pitchFamily="34" charset="0"/>
              </a:rPr>
              <a:t>Have tax-exempt status under Section 501(c)(3) of the Internal Revenue Code;</a:t>
            </a:r>
          </a:p>
          <a:p>
            <a:pPr indent="-347345">
              <a:lnSpc>
                <a:spcPct val="100000"/>
              </a:lnSpc>
              <a:spcAft>
                <a:spcPts val="200"/>
              </a:spcAft>
              <a:buClrTx/>
              <a:buSzPct val="100000"/>
              <a:buFont typeface="+mj-lt"/>
              <a:buAutoNum type="arabicPeriod"/>
            </a:pPr>
            <a:r>
              <a:rPr lang="en-US" sz="1900" dirty="0">
                <a:solidFill>
                  <a:schemeClr val="tx1"/>
                </a:solidFill>
                <a:latin typeface="Arial" panose="020B0604020202020204" pitchFamily="34" charset="0"/>
                <a:ea typeface="Montserrat" pitchFamily="34" charset="-122"/>
                <a:cs typeface="Arial" panose="020B0604020202020204" pitchFamily="34" charset="0"/>
              </a:rPr>
              <a:t>Operate primarily within the District of Columbia;</a:t>
            </a:r>
          </a:p>
          <a:p>
            <a:pPr indent="-347345">
              <a:lnSpc>
                <a:spcPct val="100000"/>
              </a:lnSpc>
              <a:spcAft>
                <a:spcPts val="200"/>
              </a:spcAft>
              <a:buClrTx/>
              <a:buSzPct val="100000"/>
              <a:buFont typeface="+mj-lt"/>
              <a:buAutoNum type="arabicPeriod"/>
            </a:pPr>
            <a:r>
              <a:rPr lang="en-US" sz="1900" dirty="0">
                <a:solidFill>
                  <a:schemeClr val="tx1"/>
                </a:solidFill>
                <a:latin typeface="Arial"/>
                <a:ea typeface="Montserrat" pitchFamily="34" charset="-122"/>
                <a:cs typeface="Arial"/>
              </a:rPr>
              <a:t>Be located within the District of Columbia; </a:t>
            </a:r>
            <a:endParaRPr lang="en-US" sz="1900" dirty="0">
              <a:solidFill>
                <a:schemeClr val="tx1"/>
              </a:solidFill>
              <a:latin typeface="Arial" panose="020B0604020202020204" pitchFamily="34" charset="0"/>
              <a:ea typeface="Montserrat" pitchFamily="34" charset="-122"/>
              <a:cs typeface="Arial" panose="020B0604020202020204" pitchFamily="34" charset="0"/>
            </a:endParaRPr>
          </a:p>
          <a:p>
            <a:pPr indent="-347345">
              <a:lnSpc>
                <a:spcPct val="100000"/>
              </a:lnSpc>
              <a:spcAft>
                <a:spcPts val="200"/>
              </a:spcAft>
              <a:buClrTx/>
              <a:buSzPct val="100000"/>
              <a:buFont typeface="+mj-lt"/>
              <a:buAutoNum type="arabicPeriod"/>
            </a:pPr>
            <a:r>
              <a:rPr lang="en-US" sz="1900" dirty="0">
                <a:solidFill>
                  <a:schemeClr val="tx1"/>
                </a:solidFill>
                <a:latin typeface="Arial"/>
                <a:ea typeface="Montserrat" pitchFamily="34" charset="-122"/>
                <a:cs typeface="Arial"/>
              </a:rPr>
              <a:t>Deliver civil legal services to low-income and under-served residents of DC (or support the provision thereof)</a:t>
            </a:r>
            <a:endParaRPr lang="en-US" sz="1900" dirty="0">
              <a:solidFill>
                <a:schemeClr val="tx1"/>
              </a:solidFill>
              <a:latin typeface="Arial"/>
              <a:cs typeface="Arial"/>
            </a:endParaRPr>
          </a:p>
          <a:p>
            <a:pPr marL="571500" indent="-457200">
              <a:buFont typeface="+mj-lt"/>
              <a:buAutoNum type="arabicPeriod"/>
            </a:pPr>
            <a:endParaRPr lang="en-US" dirty="0"/>
          </a:p>
        </p:txBody>
      </p:sp>
      <p:sp>
        <p:nvSpPr>
          <p:cNvPr id="5" name="Text Placeholder 4">
            <a:extLst>
              <a:ext uri="{FF2B5EF4-FFF2-40B4-BE49-F238E27FC236}">
                <a16:creationId xmlns:a16="http://schemas.microsoft.com/office/drawing/2014/main" id="{B77E9989-D806-4FB2-95AA-4400FA07E2DA}"/>
              </a:ext>
            </a:extLst>
          </p:cNvPr>
          <p:cNvSpPr>
            <a:spLocks noGrp="1"/>
          </p:cNvSpPr>
          <p:nvPr>
            <p:ph type="body" idx="3"/>
          </p:nvPr>
        </p:nvSpPr>
        <p:spPr>
          <a:xfrm>
            <a:off x="5590693" y="1683151"/>
            <a:ext cx="4937760" cy="736282"/>
          </a:xfrm>
        </p:spPr>
        <p:txBody>
          <a:bodyPr/>
          <a:lstStyle/>
          <a:p>
            <a:r>
              <a:rPr lang="en-US" b="1" dirty="0"/>
              <a:t>For CLCPP grants, in addition you must:</a:t>
            </a:r>
          </a:p>
        </p:txBody>
      </p:sp>
      <p:sp>
        <p:nvSpPr>
          <p:cNvPr id="6" name="Text Placeholder 5">
            <a:extLst>
              <a:ext uri="{FF2B5EF4-FFF2-40B4-BE49-F238E27FC236}">
                <a16:creationId xmlns:a16="http://schemas.microsoft.com/office/drawing/2014/main" id="{5E692826-BBA0-42E1-9BD3-14A1460F6FF6}"/>
              </a:ext>
            </a:extLst>
          </p:cNvPr>
          <p:cNvSpPr>
            <a:spLocks noGrp="1"/>
          </p:cNvSpPr>
          <p:nvPr>
            <p:ph type="body" idx="4"/>
          </p:nvPr>
        </p:nvSpPr>
        <p:spPr>
          <a:xfrm>
            <a:off x="5891456" y="2240033"/>
            <a:ext cx="5991132" cy="3770089"/>
          </a:xfrm>
        </p:spPr>
        <p:txBody>
          <a:bodyPr>
            <a:noAutofit/>
          </a:bodyPr>
          <a:lstStyle/>
          <a:p>
            <a:pPr marL="342900">
              <a:lnSpc>
                <a:spcPct val="80000"/>
              </a:lnSpc>
              <a:spcAft>
                <a:spcPts val="200"/>
              </a:spcAft>
              <a:buClrTx/>
              <a:buSzPct val="100000"/>
              <a:buAutoNum type="arabicPeriod"/>
            </a:pPr>
            <a:r>
              <a:rPr lang="en-US" sz="1800">
                <a:solidFill>
                  <a:schemeClr val="tx1"/>
                </a:solidFill>
                <a:latin typeface="+mn-lt"/>
                <a:ea typeface="Montserrat" pitchFamily="34" charset="-122"/>
                <a:cs typeface="Montserrat" pitchFamily="34" charset="-120"/>
              </a:rPr>
              <a:t>Possess expertise in housing law, landlord-tenant law, or related experience; </a:t>
            </a:r>
            <a:endParaRPr lang="en-US">
              <a:solidFill>
                <a:schemeClr val="tx1"/>
              </a:solidFill>
              <a:latin typeface="+mn-lt"/>
            </a:endParaRPr>
          </a:p>
          <a:p>
            <a:pPr marL="342900">
              <a:lnSpc>
                <a:spcPct val="80000"/>
              </a:lnSpc>
              <a:spcAft>
                <a:spcPts val="200"/>
              </a:spcAft>
              <a:buClrTx/>
              <a:buSzPct val="100000"/>
              <a:buAutoNum type="arabicPeriod"/>
            </a:pPr>
            <a:r>
              <a:rPr lang="en-US" sz="1800">
                <a:solidFill>
                  <a:schemeClr val="tx1"/>
                </a:solidFill>
                <a:latin typeface="+mn-lt"/>
                <a:ea typeface="Montserrat" pitchFamily="34" charset="-122"/>
                <a:cs typeface="Montserrat" pitchFamily="34" charset="-120"/>
              </a:rPr>
              <a:t>Demonstrate expertise in recognizing and responding to multiple legal issues facing low-income DC residents;</a:t>
            </a:r>
          </a:p>
          <a:p>
            <a:pPr marL="342900">
              <a:lnSpc>
                <a:spcPct val="80000"/>
              </a:lnSpc>
              <a:spcAft>
                <a:spcPts val="200"/>
              </a:spcAft>
              <a:buClrTx/>
              <a:buSzPct val="100000"/>
              <a:buAutoNum type="arabicPeriod"/>
            </a:pPr>
            <a:r>
              <a:rPr lang="en-US" sz="1800">
                <a:solidFill>
                  <a:schemeClr val="tx1"/>
                </a:solidFill>
                <a:latin typeface="+mn-lt"/>
                <a:ea typeface="Montserrat" pitchFamily="34" charset="-122"/>
                <a:cs typeface="Montserrat" pitchFamily="34" charset="-120"/>
              </a:rPr>
              <a:t>Engage only in “covered proceedings” with these funds; and</a:t>
            </a:r>
          </a:p>
          <a:p>
            <a:pPr marL="342900">
              <a:lnSpc>
                <a:spcPct val="80000"/>
              </a:lnSpc>
              <a:spcAft>
                <a:spcPts val="200"/>
              </a:spcAft>
              <a:buClrTx/>
              <a:buSzPct val="100000"/>
              <a:buAutoNum type="arabicPeriod"/>
            </a:pPr>
            <a:r>
              <a:rPr lang="en-US" sz="1800">
                <a:solidFill>
                  <a:schemeClr val="tx1"/>
                </a:solidFill>
                <a:latin typeface="+mn-lt"/>
              </a:rPr>
              <a:t>Possess adequate infrastructure and expertise to provide consistent, high-quality oversight, training, evaluation, and strategic responses to emerging or changing needs in the client communities served; or</a:t>
            </a:r>
          </a:p>
          <a:p>
            <a:pPr marL="342900">
              <a:lnSpc>
                <a:spcPct val="80000"/>
              </a:lnSpc>
              <a:spcAft>
                <a:spcPts val="200"/>
              </a:spcAft>
              <a:buClrTx/>
              <a:buSzPct val="100000"/>
              <a:buAutoNum type="arabicPeriod"/>
            </a:pPr>
            <a:r>
              <a:rPr lang="en-US" sz="1800">
                <a:solidFill>
                  <a:schemeClr val="tx1"/>
                </a:solidFill>
                <a:latin typeface="+mn-lt"/>
              </a:rPr>
              <a:t>Be a nonprofit organization that applies jointly with a legal services provider that meets the requirements above.</a:t>
            </a:r>
          </a:p>
        </p:txBody>
      </p:sp>
      <p:sp>
        <p:nvSpPr>
          <p:cNvPr id="7" name="Slide Number Placeholder 6">
            <a:extLst>
              <a:ext uri="{FF2B5EF4-FFF2-40B4-BE49-F238E27FC236}">
                <a16:creationId xmlns:a16="http://schemas.microsoft.com/office/drawing/2014/main" id="{0A59F6DE-E766-4503-87E3-188E7C25D69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53708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7A83-D4C0-47DA-8792-D2E9AAFD63F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Standards</a:t>
            </a:r>
          </a:p>
        </p:txBody>
      </p:sp>
      <p:sp>
        <p:nvSpPr>
          <p:cNvPr id="3" name="Slide Number Placeholder 4">
            <a:extLst>
              <a:ext uri="{FF2B5EF4-FFF2-40B4-BE49-F238E27FC236}">
                <a16:creationId xmlns:a16="http://schemas.microsoft.com/office/drawing/2014/main" id="{2775DC6F-8571-8B33-9FD1-3C583E5C9708}"/>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32</a:t>
            </a:fld>
            <a:endParaRPr lang="en-US"/>
          </a:p>
        </p:txBody>
      </p:sp>
    </p:spTree>
    <p:extLst>
      <p:ext uri="{BB962C8B-B14F-4D97-AF65-F5344CB8AC3E}">
        <p14:creationId xmlns:p14="http://schemas.microsoft.com/office/powerpoint/2010/main" val="416051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EAA6-1967-4145-9AD9-B543D5AABA8C}"/>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Standards</a:t>
            </a:r>
          </a:p>
        </p:txBody>
      </p:sp>
      <p:sp>
        <p:nvSpPr>
          <p:cNvPr id="3" name="Text Placeholder 2">
            <a:extLst>
              <a:ext uri="{FF2B5EF4-FFF2-40B4-BE49-F238E27FC236}">
                <a16:creationId xmlns:a16="http://schemas.microsoft.com/office/drawing/2014/main" id="{A74A4674-4BE7-4443-AE4F-64A9ED51DED4}"/>
              </a:ext>
            </a:extLst>
          </p:cNvPr>
          <p:cNvSpPr>
            <a:spLocks noGrp="1"/>
          </p:cNvSpPr>
          <p:nvPr>
            <p:ph type="body" idx="1"/>
          </p:nvPr>
        </p:nvSpPr>
        <p:spPr>
          <a:xfrm>
            <a:off x="1097279" y="1979548"/>
            <a:ext cx="9810865" cy="4023360"/>
          </a:xfrm>
        </p:spPr>
        <p:txBody>
          <a:bodyPr>
            <a:normAutofit fontScale="92500" lnSpcReduction="10000"/>
          </a:bodyPr>
          <a:lstStyle/>
          <a:p>
            <a:pPr indent="-347472">
              <a:lnSpc>
                <a:spcPct val="120000"/>
              </a:lnSpc>
              <a:spcAft>
                <a:spcPts val="200"/>
              </a:spcAft>
              <a:buClr>
                <a:schemeClr val="accent2"/>
              </a:buClr>
              <a:buSzPct val="150000"/>
              <a:buChar char="•"/>
            </a:pPr>
            <a:r>
              <a:rPr lang="en-US" sz="2300">
                <a:solidFill>
                  <a:srgbClr val="333333"/>
                </a:solidFill>
                <a:latin typeface="+mn-lt"/>
                <a:ea typeface="Montserrat" pitchFamily="34" charset="-122"/>
                <a:cs typeface="Montserrat" pitchFamily="34" charset="-120"/>
              </a:rPr>
              <a:t>Organizations must have systems in place that align with widely accepted industry standards for promoting quality, efficiency, and effectiveness</a:t>
            </a:r>
            <a:endParaRPr lang="en-US" sz="2300">
              <a:ea typeface="Montserrat" pitchFamily="34" charset="-122"/>
            </a:endParaRPr>
          </a:p>
          <a:p>
            <a:pPr indent="-347472">
              <a:lnSpc>
                <a:spcPct val="120000"/>
              </a:lnSpc>
              <a:spcAft>
                <a:spcPts val="200"/>
              </a:spcAft>
              <a:buClr>
                <a:schemeClr val="accent2"/>
              </a:buClr>
              <a:buSzPct val="150000"/>
              <a:buChar char="•"/>
            </a:pPr>
            <a:r>
              <a:rPr lang="en-US" sz="2300">
                <a:solidFill>
                  <a:srgbClr val="333333"/>
                </a:solidFill>
                <a:latin typeface="+mn-lt"/>
                <a:ea typeface="Montserrat" pitchFamily="34" charset="-122"/>
                <a:cs typeface="Arial"/>
              </a:rPr>
              <a:t>ATJ and CLCPP projects should establish performance goals and report on their progress towards stated goals.</a:t>
            </a:r>
            <a:endParaRPr lang="en-US" sz="2300">
              <a:ea typeface="Montserrat" pitchFamily="34" charset="-122"/>
            </a:endParaRPr>
          </a:p>
          <a:p>
            <a:pPr marL="914400" lvl="2" indent="-347472">
              <a:lnSpc>
                <a:spcPct val="120000"/>
              </a:lnSpc>
              <a:spcBef>
                <a:spcPts val="1200"/>
              </a:spcBef>
              <a:spcAft>
                <a:spcPts val="200"/>
              </a:spcAft>
              <a:buChar char=" "/>
            </a:pPr>
            <a:r>
              <a:rPr lang="en-US" sz="1900" i="1">
                <a:solidFill>
                  <a:srgbClr val="333333"/>
                </a:solidFill>
                <a:latin typeface="+mn-lt"/>
                <a:ea typeface="Montserrat" pitchFamily="34" charset="-122"/>
                <a:cs typeface="Arial"/>
              </a:rPr>
              <a:t>Examples of performance goals include the number of clients provided legal services, number of community outreach and training events held, number of pro bono attorneys trained, and any other activities to be funded under the requested grant.</a:t>
            </a:r>
            <a:endParaRPr lang="en-US" sz="1900">
              <a:ea typeface="Montserrat" pitchFamily="34" charset="-122"/>
            </a:endParaRPr>
          </a:p>
          <a:p>
            <a:pPr indent="-347472">
              <a:lnSpc>
                <a:spcPct val="120000"/>
              </a:lnSpc>
              <a:spcAft>
                <a:spcPts val="200"/>
              </a:spcAft>
              <a:buClr>
                <a:schemeClr val="accent2"/>
              </a:buClr>
              <a:buSzPct val="150000"/>
              <a:buChar char="•"/>
            </a:pPr>
            <a:r>
              <a:rPr lang="en-US" sz="2300">
                <a:solidFill>
                  <a:srgbClr val="333333"/>
                </a:solidFill>
                <a:latin typeface="+mn-lt"/>
                <a:ea typeface="Montserrat" pitchFamily="34" charset="-122"/>
                <a:cs typeface="Montserrat" pitchFamily="34" charset="-120"/>
              </a:rPr>
              <a:t>A strong proposal will demonstrate that the applying organization meets or exceeds the standards</a:t>
            </a:r>
            <a:endParaRPr lang="en-US" sz="2300">
              <a:latin typeface="+mn-lt"/>
            </a:endParaRPr>
          </a:p>
          <a:p>
            <a:endParaRPr lang="en-US"/>
          </a:p>
        </p:txBody>
      </p:sp>
      <p:sp>
        <p:nvSpPr>
          <p:cNvPr id="4" name="Slide Number Placeholder 3">
            <a:extLst>
              <a:ext uri="{FF2B5EF4-FFF2-40B4-BE49-F238E27FC236}">
                <a16:creationId xmlns:a16="http://schemas.microsoft.com/office/drawing/2014/main" id="{D22DB431-D466-4045-8FA4-3036E126A75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15451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C0B5-3FB2-4773-A1C3-1CC91CE9FBFB}"/>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Funding Priorities</a:t>
            </a:r>
          </a:p>
        </p:txBody>
      </p:sp>
      <p:sp>
        <p:nvSpPr>
          <p:cNvPr id="4" name="Slide Number Placeholder 3">
            <a:extLst>
              <a:ext uri="{FF2B5EF4-FFF2-40B4-BE49-F238E27FC236}">
                <a16:creationId xmlns:a16="http://schemas.microsoft.com/office/drawing/2014/main" id="{07D0E5CD-5668-4492-AEA7-153E0DF3EA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80126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629E-B880-4340-8EBC-C00B5252AAA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Funding Priorities</a:t>
            </a:r>
          </a:p>
        </p:txBody>
      </p:sp>
      <p:sp>
        <p:nvSpPr>
          <p:cNvPr id="3" name="Text Placeholder 2">
            <a:extLst>
              <a:ext uri="{FF2B5EF4-FFF2-40B4-BE49-F238E27FC236}">
                <a16:creationId xmlns:a16="http://schemas.microsoft.com/office/drawing/2014/main" id="{22C80398-8229-485B-958C-1D1E1B78BB17}"/>
              </a:ext>
            </a:extLst>
          </p:cNvPr>
          <p:cNvSpPr>
            <a:spLocks noGrp="1"/>
          </p:cNvSpPr>
          <p:nvPr>
            <p:ph type="body" idx="1"/>
          </p:nvPr>
        </p:nvSpPr>
        <p:spPr>
          <a:xfrm>
            <a:off x="1097279" y="1754296"/>
            <a:ext cx="5386647" cy="4508884"/>
          </a:xfrm>
        </p:spPr>
        <p:txBody>
          <a:bodyPr>
            <a:noAutofit/>
          </a:bodyPr>
          <a:lstStyle/>
          <a:p>
            <a:pPr marL="242570" indent="-242570">
              <a:lnSpc>
                <a:spcPct val="120000"/>
              </a:lnSpc>
              <a:buSzPct val="150000"/>
              <a:buChar char="•"/>
            </a:pPr>
            <a:r>
              <a:rPr lang="en-US" sz="1400" u="sng">
                <a:solidFill>
                  <a:schemeClr val="tx1"/>
                </a:solidFill>
                <a:latin typeface="+mn-lt"/>
                <a:ea typeface="Montserrat" pitchFamily="34" charset="-122"/>
                <a:cs typeface="Montserrat" pitchFamily="34" charset="-120"/>
              </a:rPr>
              <a:t>ATJ ONLY</a:t>
            </a:r>
            <a:r>
              <a:rPr lang="en-US" sz="1400">
                <a:solidFill>
                  <a:schemeClr val="tx1"/>
                </a:solidFill>
                <a:latin typeface="+mn-lt"/>
                <a:ea typeface="Montserrat" pitchFamily="34" charset="-122"/>
                <a:cs typeface="Montserrat" pitchFamily="34" charset="-120"/>
              </a:rPr>
              <a:t>: Address underserved areas OR housing-related issues in the District OR support a shared legal interpreter bank</a:t>
            </a:r>
            <a:endParaRPr lang="en-US" sz="1400">
              <a:solidFill>
                <a:schemeClr val="tx1"/>
              </a:solidFill>
              <a:latin typeface="+mn-lt"/>
            </a:endParaRPr>
          </a:p>
          <a:p>
            <a:pPr marL="242570" indent="-242570">
              <a:lnSpc>
                <a:spcPct val="120000"/>
              </a:lnSpc>
              <a:buSzPct val="150000"/>
              <a:buChar char="•"/>
            </a:pPr>
            <a:r>
              <a:rPr lang="en-US" sz="1400" u="sng">
                <a:solidFill>
                  <a:schemeClr val="tx1"/>
                </a:solidFill>
                <a:latin typeface="+mn-lt"/>
                <a:ea typeface="Montserrat" pitchFamily="34" charset="-122"/>
                <a:cs typeface="Montserrat" pitchFamily="34" charset="-120"/>
              </a:rPr>
              <a:t>CLCPP ONLY:</a:t>
            </a:r>
            <a:r>
              <a:rPr lang="en-US" sz="1400">
                <a:solidFill>
                  <a:schemeClr val="tx1"/>
                </a:solidFill>
                <a:latin typeface="+mn-lt"/>
                <a:ea typeface="Montserrat" pitchFamily="34" charset="-122"/>
                <a:cs typeface="Montserrat" pitchFamily="34" charset="-120"/>
              </a:rPr>
              <a:t> Address covered proceedings related to eviction, rent increases, housing subsidy terminations, and other "covered proceedings" (consult the statute)</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Expand the number of DC residents provided legal assistance</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Avoid duplication of services</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Make legal assistance more accessible</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Expand pro bono participation</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Leverage DCBF resources</a:t>
            </a:r>
          </a:p>
          <a:p>
            <a:pPr marL="242570" indent="-242570">
              <a:lnSpc>
                <a:spcPct val="120000"/>
              </a:lnSpc>
              <a:buSzPct val="150000"/>
              <a:buChar char="•"/>
            </a:pPr>
            <a:r>
              <a:rPr lang="en-US" sz="1400">
                <a:solidFill>
                  <a:schemeClr val="tx1"/>
                </a:solidFill>
                <a:latin typeface="+mn-lt"/>
                <a:ea typeface="Montserrat" pitchFamily="34" charset="-122"/>
                <a:cs typeface="Montserrat" pitchFamily="34" charset="-120"/>
              </a:rPr>
              <a:t>Test innovative approaches for achieving priorities</a:t>
            </a:r>
            <a:endParaRPr lang="en-US" sz="1400">
              <a:solidFill>
                <a:schemeClr val="tx1"/>
              </a:solidFill>
              <a:latin typeface="+mn-lt"/>
            </a:endParaRPr>
          </a:p>
        </p:txBody>
      </p:sp>
      <p:sp>
        <p:nvSpPr>
          <p:cNvPr id="4" name="Text Placeholder 3">
            <a:extLst>
              <a:ext uri="{FF2B5EF4-FFF2-40B4-BE49-F238E27FC236}">
                <a16:creationId xmlns:a16="http://schemas.microsoft.com/office/drawing/2014/main" id="{4F2BDEAB-2CA0-41F9-AB4C-21D206816802}"/>
              </a:ext>
            </a:extLst>
          </p:cNvPr>
          <p:cNvSpPr>
            <a:spLocks noGrp="1"/>
          </p:cNvSpPr>
          <p:nvPr>
            <p:ph type="body" idx="2"/>
          </p:nvPr>
        </p:nvSpPr>
        <p:spPr>
          <a:xfrm>
            <a:off x="7232073" y="1754296"/>
            <a:ext cx="3980412" cy="4023359"/>
          </a:xfrm>
        </p:spPr>
        <p:txBody>
          <a:bodyPr/>
          <a:lstStyle/>
          <a:p>
            <a:pPr marL="242900" indent="-242900">
              <a:lnSpc>
                <a:spcPts val="2520"/>
              </a:lnSpc>
              <a:buSzPct val="150000"/>
              <a:buChar char="•"/>
            </a:pPr>
            <a:r>
              <a:rPr lang="en-US" sz="1400">
                <a:solidFill>
                  <a:schemeClr val="tx1"/>
                </a:solidFill>
                <a:latin typeface="+mn-lt"/>
                <a:ea typeface="Montserrat" pitchFamily="34" charset="-122"/>
                <a:cs typeface="Montserrat" pitchFamily="34" charset="-120"/>
              </a:rPr>
              <a:t>A strong proposal will address one or more of the most pressing legal needs of the District's residents with low incomes, and make legal services accessible to this population</a:t>
            </a:r>
          </a:p>
          <a:p>
            <a:pPr marL="242900" indent="-242900">
              <a:lnSpc>
                <a:spcPts val="2520"/>
              </a:lnSpc>
              <a:buSzPct val="150000"/>
              <a:buChar char="•"/>
            </a:pPr>
            <a:r>
              <a:rPr lang="en-US" sz="1400">
                <a:solidFill>
                  <a:schemeClr val="tx1"/>
                </a:solidFill>
                <a:latin typeface="+mn-lt"/>
                <a:ea typeface="Montserrat" pitchFamily="34" charset="-122"/>
                <a:cs typeface="Montserrat" pitchFamily="34" charset="-120"/>
              </a:rPr>
              <a:t>A strong proposal will address one or more of the funding priorities</a:t>
            </a:r>
            <a:endParaRPr lang="en-US" sz="1400">
              <a:solidFill>
                <a:schemeClr val="tx1"/>
              </a:solidFill>
              <a:latin typeface="+mn-lt"/>
            </a:endParaRPr>
          </a:p>
          <a:p>
            <a:endParaRPr lang="en-US"/>
          </a:p>
        </p:txBody>
      </p:sp>
      <p:sp>
        <p:nvSpPr>
          <p:cNvPr id="5" name="Slide Number Placeholder 4">
            <a:extLst>
              <a:ext uri="{FF2B5EF4-FFF2-40B4-BE49-F238E27FC236}">
                <a16:creationId xmlns:a16="http://schemas.microsoft.com/office/drawing/2014/main" id="{E3C86953-5689-4F0C-AFB4-EED7993CC2D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62773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C0B5-3FB2-4773-A1C3-1CC91CE9FBF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Application</a:t>
            </a:r>
          </a:p>
        </p:txBody>
      </p:sp>
      <p:sp>
        <p:nvSpPr>
          <p:cNvPr id="4" name="Slide Number Placeholder 3">
            <a:extLst>
              <a:ext uri="{FF2B5EF4-FFF2-40B4-BE49-F238E27FC236}">
                <a16:creationId xmlns:a16="http://schemas.microsoft.com/office/drawing/2014/main" id="{07D0E5CD-5668-4492-AEA7-153E0DF3EA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286182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824C-5E01-4E48-A8A4-BF6F7FE53D8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Application Overview</a:t>
            </a:r>
          </a:p>
        </p:txBody>
      </p:sp>
      <p:sp>
        <p:nvSpPr>
          <p:cNvPr id="3" name="Text Placeholder 2">
            <a:extLst>
              <a:ext uri="{FF2B5EF4-FFF2-40B4-BE49-F238E27FC236}">
                <a16:creationId xmlns:a16="http://schemas.microsoft.com/office/drawing/2014/main" id="{8056D625-1A8F-41B8-960C-CD80206A7FAD}"/>
              </a:ext>
            </a:extLst>
          </p:cNvPr>
          <p:cNvSpPr>
            <a:spLocks noGrp="1"/>
          </p:cNvSpPr>
          <p:nvPr>
            <p:ph type="body" idx="1"/>
          </p:nvPr>
        </p:nvSpPr>
        <p:spPr>
          <a:xfrm>
            <a:off x="1097279" y="1845733"/>
            <a:ext cx="10058401" cy="4185611"/>
          </a:xfrm>
        </p:spPr>
        <p:txBody>
          <a:bodyPr>
            <a:normAutofit/>
          </a:bodyPr>
          <a:lstStyle/>
          <a:p>
            <a:pPr indent="-347472">
              <a:lnSpc>
                <a:spcPct val="80000"/>
              </a:lnSpc>
              <a:spcAft>
                <a:spcPts val="200"/>
              </a:spcAft>
              <a:buClr>
                <a:schemeClr val="accent2"/>
              </a:buClr>
              <a:buSzPct val="150000"/>
              <a:buFont typeface="Arial" panose="020B0604020202020204" pitchFamily="34" charset="0"/>
              <a:buChar char="•"/>
              <a:defRPr/>
            </a:pPr>
            <a:r>
              <a:rPr lang="en-US" sz="2600" dirty="0">
                <a:solidFill>
                  <a:schemeClr val="tx1"/>
                </a:solidFill>
                <a:latin typeface="Arial" panose="020B0604020202020204" pitchFamily="34" charset="0"/>
                <a:ea typeface="Open Sans" panose="020B0606030504020204" pitchFamily="34" charset="0"/>
                <a:cs typeface="Arial" panose="020B0604020202020204" pitchFamily="34" charset="0"/>
              </a:rPr>
              <a:t>Three parts:</a:t>
            </a:r>
          </a:p>
          <a:p>
            <a:pPr marL="914400" lvl="2" indent="-347472">
              <a:lnSpc>
                <a:spcPct val="80000"/>
              </a:lnSpc>
              <a:spcBef>
                <a:spcPts val="1200"/>
              </a:spcBef>
              <a:spcAft>
                <a:spcPts val="200"/>
              </a:spcAft>
              <a:buClrTx/>
              <a:buSzPct val="100000"/>
              <a:buFont typeface="+mj-lt"/>
              <a:buAutoNum type="arabicPeriod"/>
              <a:defRPr/>
            </a:pPr>
            <a:r>
              <a:rPr lang="en-US" sz="2200" b="1" dirty="0">
                <a:solidFill>
                  <a:schemeClr val="tx1"/>
                </a:solidFill>
                <a:latin typeface="Arial" panose="020B0604020202020204" pitchFamily="34" charset="0"/>
                <a:ea typeface="Open Sans" panose="020B0606030504020204" pitchFamily="34" charset="0"/>
                <a:cs typeface="Arial" panose="020B0604020202020204" pitchFamily="34" charset="0"/>
              </a:rPr>
              <a:t>Organizational Data: </a:t>
            </a:r>
            <a:r>
              <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rPr>
              <a:t>information about </a:t>
            </a:r>
            <a:r>
              <a:rPr lang="en-US" sz="2200" b="1" dirty="0">
                <a:solidFill>
                  <a:schemeClr val="tx1"/>
                </a:solidFill>
                <a:latin typeface="Arial" panose="020B0604020202020204" pitchFamily="34" charset="0"/>
                <a:ea typeface="Open Sans" panose="020B0606030504020204" pitchFamily="34" charset="0"/>
                <a:cs typeface="Arial" panose="020B0604020202020204" pitchFamily="34" charset="0"/>
              </a:rPr>
              <a:t>your organization </a:t>
            </a:r>
            <a:r>
              <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rPr>
              <a:t>only</a:t>
            </a:r>
          </a:p>
          <a:p>
            <a:pPr marL="1371600" lvl="4" indent="-347472">
              <a:lnSpc>
                <a:spcPct val="80000"/>
              </a:lnSpc>
              <a:spcBef>
                <a:spcPts val="1200"/>
              </a:spcBef>
              <a:spcAft>
                <a:spcPts val="200"/>
              </a:spcAft>
              <a:buClrTx/>
              <a:buSzPct val="100000"/>
              <a:buFont typeface="Courier New" panose="02070309020205020404" pitchFamily="49" charset="0"/>
              <a:buChar char="o"/>
              <a:defRPr/>
            </a:pPr>
            <a:r>
              <a:rPr lang="en-US" sz="2600" dirty="0">
                <a:solidFill>
                  <a:schemeClr val="tx1"/>
                </a:solidFill>
                <a:latin typeface="Arial" panose="020B0604020202020204" pitchFamily="34" charset="0"/>
                <a:ea typeface="Open Sans" panose="020B0606030504020204" pitchFamily="34" charset="0"/>
                <a:cs typeface="Arial" panose="020B0604020202020204" pitchFamily="34" charset="0"/>
              </a:rPr>
              <a:t>Only submit organizational information ONCE</a:t>
            </a:r>
          </a:p>
          <a:p>
            <a:pPr marL="914400" lvl="2" indent="-347472">
              <a:lnSpc>
                <a:spcPct val="80000"/>
              </a:lnSpc>
              <a:spcBef>
                <a:spcPts val="1200"/>
              </a:spcBef>
              <a:spcAft>
                <a:spcPts val="200"/>
              </a:spcAft>
              <a:buClrTx/>
              <a:buSzPct val="100000"/>
              <a:buFont typeface="+mj-lt"/>
              <a:buAutoNum type="arabicPeriod"/>
              <a:defRPr/>
            </a:pPr>
            <a:r>
              <a:rPr lang="en-US" sz="2200" b="1" dirty="0">
                <a:solidFill>
                  <a:schemeClr val="tx1"/>
                </a:solidFill>
                <a:latin typeface="Arial" panose="020B0604020202020204" pitchFamily="34" charset="0"/>
                <a:ea typeface="Open Sans" panose="020B0606030504020204" pitchFamily="34" charset="0"/>
                <a:cs typeface="Arial" panose="020B0604020202020204" pitchFamily="34" charset="0"/>
              </a:rPr>
              <a:t>Proposal</a:t>
            </a:r>
            <a:r>
              <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rPr>
              <a:t>: information about </a:t>
            </a:r>
            <a:r>
              <a:rPr lang="en-US" sz="2200" b="1" dirty="0">
                <a:solidFill>
                  <a:schemeClr val="tx1"/>
                </a:solidFill>
                <a:latin typeface="Arial" panose="020B0604020202020204" pitchFamily="34" charset="0"/>
                <a:ea typeface="Open Sans" panose="020B0606030504020204" pitchFamily="34" charset="0"/>
                <a:cs typeface="Arial" panose="020B0604020202020204" pitchFamily="34" charset="0"/>
              </a:rPr>
              <a:t>the proposal </a:t>
            </a:r>
            <a:r>
              <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rPr>
              <a:t>only</a:t>
            </a:r>
          </a:p>
          <a:p>
            <a:pPr marL="914400" lvl="2" indent="-347472">
              <a:lnSpc>
                <a:spcPct val="80000"/>
              </a:lnSpc>
              <a:spcBef>
                <a:spcPts val="1200"/>
              </a:spcBef>
              <a:spcAft>
                <a:spcPts val="200"/>
              </a:spcAft>
              <a:buClrTx/>
              <a:buSzPct val="100000"/>
              <a:buFont typeface="+mj-lt"/>
              <a:buAutoNum type="arabicPeriod"/>
              <a:defRPr/>
            </a:pPr>
            <a:r>
              <a:rPr lang="en-US" sz="2200" b="1" dirty="0">
                <a:solidFill>
                  <a:schemeClr val="tx1"/>
                </a:solidFill>
                <a:latin typeface="Arial" panose="020B0604020202020204" pitchFamily="34" charset="0"/>
                <a:ea typeface="Open Sans" panose="020B0606030504020204" pitchFamily="34" charset="0"/>
                <a:cs typeface="Arial" panose="020B0604020202020204" pitchFamily="34" charset="0"/>
              </a:rPr>
              <a:t>Proposal Attachments: </a:t>
            </a:r>
            <a:r>
              <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rPr>
              <a:t>attachments related to the specific proposal</a:t>
            </a:r>
          </a:p>
          <a:p>
            <a:pPr marL="566928" lvl="2" indent="0">
              <a:lnSpc>
                <a:spcPct val="80000"/>
              </a:lnSpc>
              <a:spcBef>
                <a:spcPts val="1200"/>
              </a:spcBef>
              <a:spcAft>
                <a:spcPts val="200"/>
              </a:spcAft>
              <a:buClrTx/>
              <a:buSzPct val="100000"/>
              <a:buNone/>
              <a:defRPr/>
            </a:pPr>
            <a:endParaRPr lang="en-US" sz="22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indent="-347472">
              <a:lnSpc>
                <a:spcPct val="80000"/>
              </a:lnSpc>
              <a:spcAft>
                <a:spcPts val="200"/>
              </a:spcAft>
              <a:buClr>
                <a:schemeClr val="accent2"/>
              </a:buClr>
              <a:buSzPct val="150000"/>
              <a:buFont typeface="Arial" panose="020B0604020202020204" pitchFamily="34" charset="0"/>
              <a:buChar char="•"/>
              <a:defRPr/>
            </a:pPr>
            <a:r>
              <a:rPr lang="en-US" sz="2600" dirty="0">
                <a:solidFill>
                  <a:schemeClr val="tx1"/>
                </a:solidFill>
                <a:latin typeface="Arial" panose="020B0604020202020204" pitchFamily="34" charset="0"/>
                <a:ea typeface="Open Sans" panose="020B0606030504020204" pitchFamily="34" charset="0"/>
                <a:cs typeface="Arial" panose="020B0604020202020204" pitchFamily="34" charset="0"/>
              </a:rPr>
              <a:t> Due by </a:t>
            </a:r>
            <a:r>
              <a:rPr lang="en-US" sz="2600" b="1" u="sng" dirty="0">
                <a:solidFill>
                  <a:schemeClr val="tx1"/>
                </a:solidFill>
                <a:latin typeface="Arial" panose="020B0604020202020204" pitchFamily="34" charset="0"/>
                <a:ea typeface="Open Sans" panose="020B0606030504020204" pitchFamily="34" charset="0"/>
                <a:cs typeface="Arial" panose="020B0604020202020204" pitchFamily="34" charset="0"/>
              </a:rPr>
              <a:t>11:59 p.m.</a:t>
            </a:r>
            <a:r>
              <a:rPr lang="en-US" sz="2600" b="1" dirty="0">
                <a:solidFill>
                  <a:schemeClr val="tx1"/>
                </a:solidFill>
                <a:latin typeface="Arial" panose="020B0604020202020204" pitchFamily="34" charset="0"/>
                <a:ea typeface="Open Sans" panose="020B0606030504020204" pitchFamily="34" charset="0"/>
                <a:cs typeface="Arial" panose="020B0604020202020204" pitchFamily="34" charset="0"/>
              </a:rPr>
              <a:t> ET on August 31, 2023</a:t>
            </a:r>
          </a:p>
          <a:p>
            <a:pPr marL="228600" indent="-228600">
              <a:lnSpc>
                <a:spcPct val="80000"/>
              </a:lnSpc>
              <a:buClrTx/>
              <a:buSzPct val="115000"/>
              <a:buFont typeface="Arial" panose="020B0604020202020204" pitchFamily="34" charset="0"/>
              <a:buChar char="•"/>
              <a:defRPr/>
            </a:pPr>
            <a:endParaRPr lang="en-US" sz="2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05403D4-970A-4F72-A02B-D2FCD79BE8A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60424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DF00-0A61-4867-B1DC-A2DD4400AD3B}"/>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Part One: Organizational Profile</a:t>
            </a:r>
          </a:p>
        </p:txBody>
      </p:sp>
      <p:sp>
        <p:nvSpPr>
          <p:cNvPr id="3" name="Text Placeholder 2">
            <a:extLst>
              <a:ext uri="{FF2B5EF4-FFF2-40B4-BE49-F238E27FC236}">
                <a16:creationId xmlns:a16="http://schemas.microsoft.com/office/drawing/2014/main" id="{0F63A1B7-C52F-4321-9F6A-AE144D9AEC9F}"/>
              </a:ext>
            </a:extLst>
          </p:cNvPr>
          <p:cNvSpPr>
            <a:spLocks noGrp="1"/>
          </p:cNvSpPr>
          <p:nvPr>
            <p:ph type="body" idx="1"/>
          </p:nvPr>
        </p:nvSpPr>
        <p:spPr>
          <a:xfrm>
            <a:off x="1097279" y="1845734"/>
            <a:ext cx="10115206" cy="4462702"/>
          </a:xfrm>
        </p:spPr>
        <p:txBody>
          <a:bodyPr>
            <a:normAutofit/>
          </a:bodyPr>
          <a:lstStyle/>
          <a:p>
            <a:pPr indent="-347472">
              <a:lnSpc>
                <a:spcPct val="80000"/>
              </a:lnSpc>
              <a:spcAft>
                <a:spcPts val="200"/>
              </a:spcAft>
              <a:buClr>
                <a:schemeClr val="accent2"/>
              </a:buClr>
              <a:buSzPct val="150000"/>
              <a:buFont typeface="Arial" panose="020B0604020202020204" pitchFamily="34" charset="0"/>
              <a:buChar char="•"/>
            </a:pPr>
            <a:r>
              <a:rPr lang="en-US" dirty="0">
                <a:solidFill>
                  <a:srgbClr val="333333"/>
                </a:solidFill>
                <a:latin typeface="+mn-lt"/>
                <a:ea typeface="Montserrat" pitchFamily="34" charset="-122"/>
                <a:cs typeface="Montserrat" pitchFamily="34" charset="-120"/>
              </a:rPr>
              <a:t>Part One: Organization Profile should only be submitted once</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Organization, Budget, and Legal Staff</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Mission Statement and Legal Services</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Executive/Board Information</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Systems for Promoting Quality, Efficiency, and Effectiveness in the Delivery of Civil Legal Aid</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 Demographic Information</a:t>
            </a:r>
          </a:p>
          <a:p>
            <a:pPr indent="-347472">
              <a:lnSpc>
                <a:spcPct val="80000"/>
              </a:lnSpc>
              <a:spcAft>
                <a:spcPts val="200"/>
              </a:spcAft>
              <a:buClr>
                <a:schemeClr val="accent2"/>
              </a:buClr>
              <a:buSzPct val="150000"/>
              <a:buFont typeface="Arial" panose="020B0604020202020204" pitchFamily="34" charset="0"/>
              <a:buChar char="•"/>
            </a:pPr>
            <a:r>
              <a:rPr lang="en-US" dirty="0">
                <a:solidFill>
                  <a:srgbClr val="333333"/>
                </a:solidFill>
                <a:latin typeface="+mn-lt"/>
                <a:ea typeface="Montserrat" pitchFamily="34" charset="-122"/>
                <a:cs typeface="Montserrat" pitchFamily="34" charset="-120"/>
              </a:rPr>
              <a:t>Required Organizational Attachments:</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Nonprofit Status</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Organizational Budget</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Form 990</a:t>
            </a:r>
          </a:p>
          <a:p>
            <a:pPr marL="914400" lvl="2" indent="-347472">
              <a:lnSpc>
                <a:spcPct val="80000"/>
              </a:lnSpc>
              <a:spcBef>
                <a:spcPts val="1200"/>
              </a:spcBef>
              <a:spcAft>
                <a:spcPts val="200"/>
              </a:spcAft>
              <a:buClrTx/>
              <a:buSzPct val="100000"/>
              <a:buFont typeface="Arial" panose="020B0604020202020204" pitchFamily="34" charset="0"/>
              <a:buChar char="−"/>
            </a:pPr>
            <a:r>
              <a:rPr lang="en-US" sz="1600" dirty="0">
                <a:solidFill>
                  <a:srgbClr val="333333"/>
                </a:solidFill>
                <a:latin typeface="+mn-lt"/>
                <a:ea typeface="Montserrat" pitchFamily="34" charset="-122"/>
                <a:cs typeface="Montserrat" pitchFamily="34" charset="-120"/>
              </a:rPr>
              <a:t>Most Recent Audited Financial Statements</a:t>
            </a:r>
            <a:endParaRPr lang="en-US" sz="1600" dirty="0">
              <a:latin typeface="+mn-lt"/>
            </a:endParaRPr>
          </a:p>
        </p:txBody>
      </p:sp>
      <p:sp>
        <p:nvSpPr>
          <p:cNvPr id="4" name="Slide Number Placeholder 3">
            <a:extLst>
              <a:ext uri="{FF2B5EF4-FFF2-40B4-BE49-F238E27FC236}">
                <a16:creationId xmlns:a16="http://schemas.microsoft.com/office/drawing/2014/main" id="{80FE2A32-9369-48DC-9758-F642ECDE0E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67304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194-2C17-4716-80E2-EEECADA7675C}"/>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Part Two: Proposal Data</a:t>
            </a:r>
          </a:p>
        </p:txBody>
      </p:sp>
      <p:sp>
        <p:nvSpPr>
          <p:cNvPr id="3" name="Text Placeholder 2">
            <a:extLst>
              <a:ext uri="{FF2B5EF4-FFF2-40B4-BE49-F238E27FC236}">
                <a16:creationId xmlns:a16="http://schemas.microsoft.com/office/drawing/2014/main" id="{EC6FAACF-339C-4ABD-B544-83A1F4E43C3C}"/>
              </a:ext>
            </a:extLst>
          </p:cNvPr>
          <p:cNvSpPr>
            <a:spLocks noGrp="1"/>
          </p:cNvSpPr>
          <p:nvPr>
            <p:ph type="body" idx="1"/>
          </p:nvPr>
        </p:nvSpPr>
        <p:spPr/>
        <p:txBody>
          <a:bodyPr>
            <a:normAutofit fontScale="70000" lnSpcReduction="20000"/>
          </a:bodyPr>
          <a:lstStyle/>
          <a:p>
            <a:pPr indent="-347472">
              <a:lnSpc>
                <a:spcPct val="80000"/>
              </a:lnSpc>
              <a:spcAft>
                <a:spcPts val="1200"/>
              </a:spcAft>
              <a:buClr>
                <a:schemeClr val="accent2"/>
              </a:buClr>
              <a:buSzPct val="150000"/>
              <a:buChar char="•"/>
            </a:pPr>
            <a:r>
              <a:rPr lang="en-US" dirty="0">
                <a:solidFill>
                  <a:schemeClr val="tx1"/>
                </a:solidFill>
                <a:latin typeface="+mn-lt"/>
                <a:ea typeface="Montserrat" pitchFamily="34" charset="-122"/>
                <a:cs typeface="Montserrat" pitchFamily="34" charset="-120"/>
              </a:rPr>
              <a:t>Part Two: Project information completed for every project</a:t>
            </a:r>
          </a:p>
          <a:p>
            <a:pPr indent="-347472">
              <a:lnSpc>
                <a:spcPct val="80000"/>
              </a:lnSpc>
              <a:spcAft>
                <a:spcPts val="1200"/>
              </a:spcAft>
              <a:buClr>
                <a:schemeClr val="accent2"/>
              </a:buClr>
              <a:buSzPct val="150000"/>
              <a:buChar char="•"/>
            </a:pPr>
            <a:r>
              <a:rPr lang="en-US" dirty="0">
                <a:solidFill>
                  <a:schemeClr val="tx1"/>
                </a:solidFill>
                <a:latin typeface="+mn-lt"/>
                <a:ea typeface="Montserrat" pitchFamily="34" charset="-122"/>
                <a:cs typeface="Montserrat" pitchFamily="34" charset="-120"/>
              </a:rPr>
              <a:t>Executive Summary</a:t>
            </a:r>
          </a:p>
          <a:p>
            <a:pPr indent="-347472">
              <a:lnSpc>
                <a:spcPct val="80000"/>
              </a:lnSpc>
              <a:spcAft>
                <a:spcPts val="1200"/>
              </a:spcAft>
              <a:buClr>
                <a:schemeClr val="accent2"/>
              </a:buClr>
              <a:buSzPct val="150000"/>
              <a:buChar char="•"/>
            </a:pPr>
            <a:r>
              <a:rPr lang="en-US" dirty="0">
                <a:solidFill>
                  <a:schemeClr val="tx1"/>
                </a:solidFill>
                <a:latin typeface="+mn-lt"/>
                <a:ea typeface="Montserrat" pitchFamily="34" charset="-122"/>
                <a:cs typeface="Montserrat" pitchFamily="34" charset="-120"/>
              </a:rPr>
              <a:t>Funding Request, Budget, and Staffing</a:t>
            </a:r>
          </a:p>
          <a:p>
            <a:pPr indent="-347472">
              <a:lnSpc>
                <a:spcPct val="80000"/>
              </a:lnSpc>
              <a:spcAft>
                <a:spcPts val="1200"/>
              </a:spcAft>
              <a:buClr>
                <a:schemeClr val="accent2"/>
              </a:buClr>
              <a:buSzPct val="150000"/>
              <a:buChar char="•"/>
            </a:pPr>
            <a:r>
              <a:rPr lang="en-US" dirty="0">
                <a:solidFill>
                  <a:schemeClr val="tx1"/>
                </a:solidFill>
                <a:latin typeface="+mn-lt"/>
                <a:ea typeface="Montserrat" pitchFamily="34" charset="-122"/>
                <a:cs typeface="Montserrat" pitchFamily="34" charset="-120"/>
              </a:rPr>
              <a:t>Need and Project Description</a:t>
            </a:r>
          </a:p>
          <a:p>
            <a:pPr marL="914400" lvl="2" indent="-347472">
              <a:lnSpc>
                <a:spcPct val="80000"/>
              </a:lnSpc>
              <a:spcBef>
                <a:spcPts val="1200"/>
              </a:spcBef>
              <a:spcAft>
                <a:spcPts val="12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High-level, elevator pitch of your proposal</a:t>
            </a:r>
          </a:p>
          <a:p>
            <a:pPr indent="-347472">
              <a:lnSpc>
                <a:spcPct val="80000"/>
              </a:lnSpc>
              <a:spcAft>
                <a:spcPts val="1200"/>
              </a:spcAft>
              <a:buClr>
                <a:schemeClr val="accent2"/>
              </a:buClr>
              <a:buSzPct val="150000"/>
              <a:buChar char="•"/>
            </a:pPr>
            <a:r>
              <a:rPr lang="en-US" dirty="0">
                <a:solidFill>
                  <a:schemeClr val="tx1"/>
                </a:solidFill>
                <a:latin typeface="+mn-lt"/>
                <a:ea typeface="Montserrat" pitchFamily="34" charset="-122"/>
                <a:cs typeface="Montserrat" pitchFamily="34" charset="-120"/>
              </a:rPr>
              <a:t>Capacity and Outreach </a:t>
            </a:r>
          </a:p>
          <a:p>
            <a:pPr indent="-347472">
              <a:lnSpc>
                <a:spcPct val="80000"/>
              </a:lnSpc>
              <a:spcAft>
                <a:spcPts val="1200"/>
              </a:spcAft>
              <a:buClr>
                <a:schemeClr val="accent2"/>
              </a:buClr>
              <a:buSzPct val="150000"/>
              <a:buChar char="•"/>
            </a:pPr>
            <a:r>
              <a:rPr lang="en-US" dirty="0">
                <a:solidFill>
                  <a:schemeClr val="tx1"/>
                </a:solidFill>
                <a:latin typeface="+mn-lt"/>
              </a:rPr>
              <a:t>Performance Measures</a:t>
            </a:r>
          </a:p>
          <a:p>
            <a:pPr indent="-347472">
              <a:lnSpc>
                <a:spcPct val="120000"/>
              </a:lnSpc>
              <a:spcAft>
                <a:spcPts val="1200"/>
              </a:spcAft>
              <a:buClr>
                <a:schemeClr val="accent2"/>
              </a:buClr>
              <a:buSzPct val="150000"/>
              <a:buFont typeface="Calibri"/>
              <a:buChar char="•"/>
            </a:pPr>
            <a:r>
              <a:rPr lang="en-US" b="1" dirty="0">
                <a:solidFill>
                  <a:schemeClr val="tx1"/>
                </a:solidFill>
                <a:latin typeface="+mn-lt"/>
                <a:ea typeface="Montserrat" pitchFamily="34" charset="-122"/>
                <a:cs typeface="Montserrat" pitchFamily="34" charset="-120"/>
              </a:rPr>
              <a:t>CLCPP ONLY: </a:t>
            </a:r>
            <a:r>
              <a:rPr lang="en-US" dirty="0">
                <a:solidFill>
                  <a:schemeClr val="tx1"/>
                </a:solidFill>
                <a:latin typeface="+mn-lt"/>
                <a:ea typeface="Montserrat" pitchFamily="34" charset="-122"/>
                <a:cs typeface="Montserrat" pitchFamily="34" charset="-120"/>
              </a:rPr>
              <a:t>Target Population(s), Organizational Alignment with the Requirements of CLCPP, Impact of Funding by Demographic Categories</a:t>
            </a:r>
          </a:p>
        </p:txBody>
      </p:sp>
      <p:sp>
        <p:nvSpPr>
          <p:cNvPr id="4" name="Slide Number Placeholder 3">
            <a:extLst>
              <a:ext uri="{FF2B5EF4-FFF2-40B4-BE49-F238E27FC236}">
                <a16:creationId xmlns:a16="http://schemas.microsoft.com/office/drawing/2014/main" id="{15103016-E2F2-4316-A460-8811AD11729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53294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b="1">
                <a:solidFill>
                  <a:schemeClr val="tx1">
                    <a:lumMod val="75000"/>
                    <a:lumOff val="25000"/>
                  </a:schemeClr>
                </a:solidFill>
                <a:latin typeface="Arial"/>
                <a:ea typeface="Arial"/>
                <a:cs typeface="Arial"/>
                <a:sym typeface="Arial"/>
              </a:rPr>
              <a:t>Our Mission</a:t>
            </a:r>
            <a:endParaRPr>
              <a:solidFill>
                <a:schemeClr val="tx1">
                  <a:lumMod val="75000"/>
                  <a:lumOff val="25000"/>
                </a:schemeClr>
              </a:solidFill>
            </a:endParaRPr>
          </a:p>
        </p:txBody>
      </p:sp>
      <p:sp>
        <p:nvSpPr>
          <p:cNvPr id="123" name="Google Shape;123;gd34e4da26e_0_7"/>
          <p:cNvSpPr txBox="1">
            <a:spLocks noGrp="1"/>
          </p:cNvSpPr>
          <p:nvPr>
            <p:ph type="body" idx="1"/>
          </p:nvPr>
        </p:nvSpPr>
        <p:spPr>
          <a:xfrm>
            <a:off x="1066800" y="1888878"/>
            <a:ext cx="10292080" cy="1450757"/>
          </a:xfrm>
          <a:prstGeom prst="rect">
            <a:avLst/>
          </a:prstGeom>
          <a:noFill/>
          <a:ln>
            <a:noFill/>
          </a:ln>
        </p:spPr>
        <p:txBody>
          <a:bodyPr spcFirstLastPara="1" wrap="square" lIns="0" tIns="45700" rIns="0" bIns="45700" anchor="t" anchorCtr="0">
            <a:normAutofit fontScale="92500" lnSpcReduction="20000"/>
          </a:bodyPr>
          <a:lstStyle/>
          <a:p>
            <a:pPr marL="0" indent="0" algn="ctr">
              <a:lnSpc>
                <a:spcPct val="100000"/>
              </a:lnSpc>
              <a:spcBef>
                <a:spcPts val="1000"/>
              </a:spcBef>
              <a:spcAft>
                <a:spcPts val="1000"/>
              </a:spcAft>
              <a:buNone/>
            </a:pPr>
            <a:r>
              <a:rPr lang="en-US" sz="3000" dirty="0">
                <a:solidFill>
                  <a:srgbClr val="333333"/>
                </a:solidFill>
                <a:ea typeface="Montserrat" pitchFamily="34" charset="-122"/>
                <a:cs typeface="Montserrat" pitchFamily="34" charset="-120"/>
              </a:rPr>
              <a:t>To fund, support, and improve legal representation of</a:t>
            </a:r>
            <a:br>
              <a:rPr lang="en-US" sz="3000" dirty="0">
                <a:solidFill>
                  <a:srgbClr val="333333"/>
                </a:solidFill>
                <a:ea typeface="Montserrat" pitchFamily="34" charset="-122"/>
                <a:cs typeface="Montserrat" pitchFamily="34" charset="-120"/>
              </a:rPr>
            </a:br>
            <a:r>
              <a:rPr lang="en-US" sz="3000" dirty="0">
                <a:solidFill>
                  <a:srgbClr val="333333"/>
                </a:solidFill>
                <a:ea typeface="Montserrat" pitchFamily="34" charset="-122"/>
                <a:cs typeface="Montserrat" pitchFamily="34" charset="-120"/>
              </a:rPr>
              <a:t>people living in poverty and in vulnerable situations, or who</a:t>
            </a:r>
            <a:br>
              <a:rPr lang="en-US" sz="3000" dirty="0">
                <a:solidFill>
                  <a:srgbClr val="333333"/>
                </a:solidFill>
                <a:ea typeface="Montserrat" pitchFamily="34" charset="-122"/>
                <a:cs typeface="Montserrat" pitchFamily="34" charset="-120"/>
              </a:rPr>
            </a:br>
            <a:r>
              <a:rPr lang="en-US" sz="3000" dirty="0">
                <a:solidFill>
                  <a:srgbClr val="333333"/>
                </a:solidFill>
                <a:ea typeface="Montserrat" pitchFamily="34" charset="-122"/>
                <a:cs typeface="Montserrat" pitchFamily="34" charset="-120"/>
              </a:rPr>
              <a:t>are otherwise underserved in the District of Columbia</a:t>
            </a:r>
            <a:endParaRPr lang="en-US" sz="3000" dirty="0"/>
          </a:p>
          <a:p>
            <a:pPr marL="0" indent="0">
              <a:lnSpc>
                <a:spcPct val="100000"/>
              </a:lnSpc>
              <a:spcBef>
                <a:spcPts val="1000"/>
              </a:spcBef>
              <a:spcAft>
                <a:spcPts val="1000"/>
              </a:spcAft>
              <a:buNone/>
            </a:pPr>
            <a:endParaRPr lang="en-US" sz="2800" dirty="0">
              <a:latin typeface="+mn-lt"/>
              <a:ea typeface="Arial"/>
            </a:endParaRPr>
          </a:p>
          <a:p>
            <a:pPr marL="383540" lvl="1" indent="-42545">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4</a:t>
            </a:r>
            <a:endParaRPr kumimoji="0" sz="1050" b="0" i="0" u="none" strike="noStrike" kern="1200" cap="none" spc="0" normalizeH="0" baseline="0" noProof="0" dirty="0">
              <a:ln>
                <a:noFill/>
              </a:ln>
              <a:solidFill>
                <a:srgbClr val="FFFFFF"/>
              </a:solidFill>
              <a:effectLst/>
              <a:uLnTx/>
              <a:uFillTx/>
              <a:latin typeface="Arial"/>
              <a:ea typeface="Arial"/>
              <a:cs typeface="Arial"/>
              <a:sym typeface="Arial"/>
            </a:endParaRPr>
          </a:p>
        </p:txBody>
      </p:sp>
      <p:pic>
        <p:nvPicPr>
          <p:cNvPr id="6" name="Object 2" descr="preencoded.png">
            <a:extLst>
              <a:ext uri="{FF2B5EF4-FFF2-40B4-BE49-F238E27FC236}">
                <a16:creationId xmlns:a16="http://schemas.microsoft.com/office/drawing/2014/main" id="{46EACCDD-F14A-4914-97EB-618F50179D6C}"/>
              </a:ext>
            </a:extLst>
          </p:cNvPr>
          <p:cNvPicPr>
            <a:picLocks noChangeAspect="1"/>
          </p:cNvPicPr>
          <p:nvPr/>
        </p:nvPicPr>
        <p:blipFill>
          <a:blip r:embed="rId3"/>
          <a:srcRect t="15676" b="15676"/>
          <a:stretch/>
        </p:blipFill>
        <p:spPr>
          <a:xfrm>
            <a:off x="1097280" y="3455210"/>
            <a:ext cx="9971585" cy="2625878"/>
          </a:xfrm>
          <a:prstGeom prst="rect">
            <a:avLst/>
          </a:prstGeom>
        </p:spPr>
      </p:pic>
    </p:spTree>
    <p:extLst>
      <p:ext uri="{BB962C8B-B14F-4D97-AF65-F5344CB8AC3E}">
        <p14:creationId xmlns:p14="http://schemas.microsoft.com/office/powerpoint/2010/main" val="3112293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CDC9-9F39-4C2F-8A73-7275A0C97D3E}"/>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Part Two: Proposal Data cont’d</a:t>
            </a:r>
          </a:p>
        </p:txBody>
      </p:sp>
      <p:sp>
        <p:nvSpPr>
          <p:cNvPr id="3" name="Text Placeholder 2">
            <a:extLst>
              <a:ext uri="{FF2B5EF4-FFF2-40B4-BE49-F238E27FC236}">
                <a16:creationId xmlns:a16="http://schemas.microsoft.com/office/drawing/2014/main" id="{CDFDA749-7F1E-4BEC-8A84-5E312D4C2E4D}"/>
              </a:ext>
            </a:extLst>
          </p:cNvPr>
          <p:cNvSpPr>
            <a:spLocks noGrp="1"/>
          </p:cNvSpPr>
          <p:nvPr>
            <p:ph type="body" idx="1"/>
          </p:nvPr>
        </p:nvSpPr>
        <p:spPr/>
        <p:txBody>
          <a:bodyPr>
            <a:normAutofit/>
          </a:bodyPr>
          <a:lstStyle/>
          <a:p>
            <a:pPr marL="242570" indent="-242570">
              <a:lnSpc>
                <a:spcPts val="2660"/>
              </a:lnSpc>
              <a:buClr>
                <a:schemeClr val="accent2"/>
              </a:buClr>
              <a:buSzPct val="150000"/>
              <a:buChar char="•"/>
            </a:pPr>
            <a:r>
              <a:rPr lang="en-US" b="1" dirty="0">
                <a:solidFill>
                  <a:schemeClr val="tx1"/>
                </a:solidFill>
                <a:latin typeface="+mn-lt"/>
                <a:ea typeface="Montserrat" pitchFamily="34" charset="-122"/>
                <a:cs typeface="Montserrat" pitchFamily="34" charset="-120"/>
              </a:rPr>
              <a:t>ATJ &amp; CLCPP ONLY: </a:t>
            </a:r>
            <a:r>
              <a:rPr lang="en-US" dirty="0">
                <a:solidFill>
                  <a:schemeClr val="tx1"/>
                </a:solidFill>
                <a:latin typeface="+mn-lt"/>
                <a:ea typeface="Montserrat" pitchFamily="34" charset="-122"/>
                <a:cs typeface="Montserrat" pitchFamily="34" charset="-120"/>
              </a:rPr>
              <a:t>Performance Measures</a:t>
            </a:r>
            <a:endParaRPr lang="en-US" dirty="0">
              <a:solidFill>
                <a:schemeClr val="tx1"/>
              </a:solidFill>
            </a:endParaRPr>
          </a:p>
          <a:p>
            <a:pPr marL="585470" lvl="1">
              <a:lnSpc>
                <a:spcPct val="100000"/>
              </a:lnSpc>
              <a:spcAft>
                <a:spcPts val="6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Performance Measures for Legal Services Provided to DC Residents who are Low-income or Underserved</a:t>
            </a:r>
          </a:p>
          <a:p>
            <a:pPr marL="585470" lvl="1">
              <a:lnSpc>
                <a:spcPct val="100000"/>
              </a:lnSpc>
              <a:spcAft>
                <a:spcPts val="6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Performance Measures for Increasing Accessibility to Legal Services (should be percentages, not total number)</a:t>
            </a:r>
          </a:p>
          <a:p>
            <a:pPr marL="585470" lvl="1">
              <a:lnSpc>
                <a:spcPct val="100000"/>
              </a:lnSpc>
              <a:spcAft>
                <a:spcPts val="6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CLCPP: Performance Measures for Pre-Court Intervention</a:t>
            </a:r>
          </a:p>
          <a:p>
            <a:pPr marL="585470" lvl="1">
              <a:lnSpc>
                <a:spcPct val="100000"/>
              </a:lnSpc>
              <a:spcAft>
                <a:spcPts val="6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Performance Measures for Outreach and Training</a:t>
            </a:r>
          </a:p>
          <a:p>
            <a:pPr marL="585470" lvl="1">
              <a:lnSpc>
                <a:spcPct val="100000"/>
              </a:lnSpc>
              <a:spcAft>
                <a:spcPts val="600"/>
              </a:spcAft>
              <a:buClrTx/>
              <a:buSzPct val="100000"/>
              <a:buFont typeface="Arial" panose="020B0604020202020204" pitchFamily="34" charset="0"/>
              <a:buChar char="−"/>
            </a:pPr>
            <a:r>
              <a:rPr lang="en-US" sz="2000" dirty="0">
                <a:solidFill>
                  <a:schemeClr val="tx1"/>
                </a:solidFill>
                <a:latin typeface="+mn-lt"/>
                <a:ea typeface="Montserrat" pitchFamily="34" charset="-122"/>
                <a:cs typeface="Montserrat" pitchFamily="34" charset="-120"/>
              </a:rPr>
              <a:t>Performance Measures for Pro Bono Development</a:t>
            </a:r>
            <a:endParaRPr lang="en-US" sz="2000" dirty="0">
              <a:solidFill>
                <a:schemeClr val="tx1"/>
              </a:solidFill>
              <a:latin typeface="+mn-lt"/>
            </a:endParaRPr>
          </a:p>
        </p:txBody>
      </p:sp>
      <p:sp>
        <p:nvSpPr>
          <p:cNvPr id="4" name="Slide Number Placeholder 4">
            <a:extLst>
              <a:ext uri="{FF2B5EF4-FFF2-40B4-BE49-F238E27FC236}">
                <a16:creationId xmlns:a16="http://schemas.microsoft.com/office/drawing/2014/main" id="{9EBCA540-A941-D40E-1CC7-47205A8072BE}"/>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40</a:t>
            </a:fld>
            <a:endParaRPr lang="en-US"/>
          </a:p>
        </p:txBody>
      </p:sp>
    </p:spTree>
    <p:extLst>
      <p:ext uri="{BB962C8B-B14F-4D97-AF65-F5344CB8AC3E}">
        <p14:creationId xmlns:p14="http://schemas.microsoft.com/office/powerpoint/2010/main" val="3303191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4851-372D-43CE-BA09-D8AAF131B510}"/>
              </a:ext>
            </a:extLst>
          </p:cNvPr>
          <p:cNvSpPr>
            <a:spLocks noGrp="1"/>
          </p:cNvSpPr>
          <p:nvPr>
            <p:ph type="title"/>
          </p:nvPr>
        </p:nvSpPr>
        <p:spPr>
          <a:xfrm>
            <a:off x="1097280" y="286605"/>
            <a:ext cx="10041775" cy="1450757"/>
          </a:xfrm>
        </p:spPr>
        <p:txBody>
          <a:bodyPr/>
          <a:lstStyle/>
          <a:p>
            <a:pPr algn="ctr"/>
            <a:r>
              <a:rPr lang="en-US">
                <a:solidFill>
                  <a:schemeClr val="tx1"/>
                </a:solidFill>
                <a:latin typeface="+mj-lt"/>
              </a:rPr>
              <a:t>Part Three: Proposal Attachments     </a:t>
            </a:r>
            <a:r>
              <a:rPr lang="en-US" b="1">
                <a:solidFill>
                  <a:schemeClr val="tx1"/>
                </a:solidFill>
                <a:latin typeface="+mj-lt"/>
              </a:rPr>
              <a:t>ATJ</a:t>
            </a:r>
          </a:p>
        </p:txBody>
      </p:sp>
      <p:sp>
        <p:nvSpPr>
          <p:cNvPr id="4" name="Slide Number Placeholder 3">
            <a:extLst>
              <a:ext uri="{FF2B5EF4-FFF2-40B4-BE49-F238E27FC236}">
                <a16:creationId xmlns:a16="http://schemas.microsoft.com/office/drawing/2014/main" id="{1D0BDAEB-C0C3-42DD-A483-9621EA33CF1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grpSp>
        <p:nvGrpSpPr>
          <p:cNvPr id="8" name="Group 7">
            <a:extLst>
              <a:ext uri="{FF2B5EF4-FFF2-40B4-BE49-F238E27FC236}">
                <a16:creationId xmlns:a16="http://schemas.microsoft.com/office/drawing/2014/main" id="{196AF06C-DCF4-4297-A250-90EEFE295FDA}"/>
              </a:ext>
            </a:extLst>
          </p:cNvPr>
          <p:cNvGrpSpPr/>
          <p:nvPr/>
        </p:nvGrpSpPr>
        <p:grpSpPr>
          <a:xfrm>
            <a:off x="1653508" y="1884557"/>
            <a:ext cx="8898156" cy="4149518"/>
            <a:chOff x="1282526" y="1685504"/>
            <a:chExt cx="9620432" cy="4713696"/>
          </a:xfrm>
        </p:grpSpPr>
        <p:pic>
          <p:nvPicPr>
            <p:cNvPr id="9" name="Object 3" descr="preencoded.png">
              <a:extLst>
                <a:ext uri="{FF2B5EF4-FFF2-40B4-BE49-F238E27FC236}">
                  <a16:creationId xmlns:a16="http://schemas.microsoft.com/office/drawing/2014/main" id="{C6E67A3E-511E-4738-9F20-2BE29508C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5313" y="1685504"/>
              <a:ext cx="9560709" cy="4713696"/>
            </a:xfrm>
            <a:prstGeom prst="rect">
              <a:avLst/>
            </a:prstGeom>
          </p:spPr>
        </p:pic>
        <p:sp>
          <p:nvSpPr>
            <p:cNvPr id="11" name="Object 5">
              <a:extLst>
                <a:ext uri="{FF2B5EF4-FFF2-40B4-BE49-F238E27FC236}">
                  <a16:creationId xmlns:a16="http://schemas.microsoft.com/office/drawing/2014/main" id="{824F626A-09A0-4FC4-ACAC-22BDF5C6C032}"/>
                </a:ext>
              </a:extLst>
            </p:cNvPr>
            <p:cNvSpPr/>
            <p:nvPr/>
          </p:nvSpPr>
          <p:spPr>
            <a:xfrm>
              <a:off x="1315348" y="1685504"/>
              <a:ext cx="4779128" cy="858976"/>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Attachment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bject 6">
              <a:extLst>
                <a:ext uri="{FF2B5EF4-FFF2-40B4-BE49-F238E27FC236}">
                  <a16:creationId xmlns:a16="http://schemas.microsoft.com/office/drawing/2014/main" id="{9735EE6A-6F42-40CE-BD13-CE4F2EA417A6}"/>
                </a:ext>
              </a:extLst>
            </p:cNvPr>
            <p:cNvSpPr/>
            <p:nvPr/>
          </p:nvSpPr>
          <p:spPr>
            <a:xfrm>
              <a:off x="1282526" y="4494364"/>
              <a:ext cx="4779128" cy="975878"/>
            </a:xfrm>
            <a:prstGeom prst="rect">
              <a:avLst/>
            </a:prstGeom>
            <a:noFill/>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Signed Application via DocuSign</a:t>
              </a: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3" name="Object 7">
              <a:extLst>
                <a:ext uri="{FF2B5EF4-FFF2-40B4-BE49-F238E27FC236}">
                  <a16:creationId xmlns:a16="http://schemas.microsoft.com/office/drawing/2014/main" id="{24AC15C5-986B-4FEF-A904-6B32551F8595}"/>
                </a:ext>
              </a:extLst>
            </p:cNvPr>
            <p:cNvSpPr/>
            <p:nvPr/>
          </p:nvSpPr>
          <p:spPr>
            <a:xfrm>
              <a:off x="1315348" y="2544480"/>
              <a:ext cx="4779128" cy="951482"/>
            </a:xfrm>
            <a:prstGeom prst="rect">
              <a:avLst/>
            </a:prstGeom>
            <a:noFill/>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Data Packet</a:t>
              </a: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4" name="Object 8">
              <a:extLst>
                <a:ext uri="{FF2B5EF4-FFF2-40B4-BE49-F238E27FC236}">
                  <a16:creationId xmlns:a16="http://schemas.microsoft.com/office/drawing/2014/main" id="{8381EDE0-EDC8-4CB5-AEE9-C94DB5386DA0}"/>
                </a:ext>
              </a:extLst>
            </p:cNvPr>
            <p:cNvSpPr/>
            <p:nvPr/>
          </p:nvSpPr>
          <p:spPr>
            <a:xfrm>
              <a:off x="6094476" y="1685504"/>
              <a:ext cx="4779128" cy="858976"/>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ATJ Application</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Object 9">
              <a:extLst>
                <a:ext uri="{FF2B5EF4-FFF2-40B4-BE49-F238E27FC236}">
                  <a16:creationId xmlns:a16="http://schemas.microsoft.com/office/drawing/2014/main" id="{A2149DAB-6CCF-4374-B1BD-C2692BA1A487}"/>
                </a:ext>
              </a:extLst>
            </p:cNvPr>
            <p:cNvSpPr/>
            <p:nvPr/>
          </p:nvSpPr>
          <p:spPr>
            <a:xfrm>
              <a:off x="6079274" y="4494364"/>
              <a:ext cx="4779128" cy="975878"/>
            </a:xfrm>
            <a:prstGeom prst="rect">
              <a:avLst/>
            </a:prstGeom>
            <a:noFill/>
          </p:spPr>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a:t>
              </a: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6" name="Object 10">
              <a:extLst>
                <a:ext uri="{FF2B5EF4-FFF2-40B4-BE49-F238E27FC236}">
                  <a16:creationId xmlns:a16="http://schemas.microsoft.com/office/drawing/2014/main" id="{C7EDD732-BAAE-4EEA-A009-E76318B51CB6}"/>
                </a:ext>
              </a:extLst>
            </p:cNvPr>
            <p:cNvSpPr/>
            <p:nvPr/>
          </p:nvSpPr>
          <p:spPr>
            <a:xfrm>
              <a:off x="6094476" y="2544480"/>
              <a:ext cx="4779128" cy="951482"/>
            </a:xfrm>
            <a:prstGeom prst="rect">
              <a:avLst/>
            </a:prstGeom>
            <a:noFill/>
          </p:spPr>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a:t>
              </a: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7" name="Object 11">
              <a:extLst>
                <a:ext uri="{FF2B5EF4-FFF2-40B4-BE49-F238E27FC236}">
                  <a16:creationId xmlns:a16="http://schemas.microsoft.com/office/drawing/2014/main" id="{DD82B9D8-E2E2-4559-97C5-0C626579C44C}"/>
                </a:ext>
              </a:extLst>
            </p:cNvPr>
            <p:cNvSpPr/>
            <p:nvPr/>
          </p:nvSpPr>
          <p:spPr>
            <a:xfrm>
              <a:off x="1315348" y="3495961"/>
              <a:ext cx="4779128" cy="975878"/>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bject 12">
              <a:extLst>
                <a:ext uri="{FF2B5EF4-FFF2-40B4-BE49-F238E27FC236}">
                  <a16:creationId xmlns:a16="http://schemas.microsoft.com/office/drawing/2014/main" id="{FDFE3762-41DA-463D-A35F-31E05B5D59FB}"/>
                </a:ext>
              </a:extLst>
            </p:cNvPr>
            <p:cNvSpPr/>
            <p:nvPr/>
          </p:nvSpPr>
          <p:spPr>
            <a:xfrm>
              <a:off x="6094476" y="3495961"/>
              <a:ext cx="4779128" cy="975878"/>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Object 13">
              <a:extLst>
                <a:ext uri="{FF2B5EF4-FFF2-40B4-BE49-F238E27FC236}">
                  <a16:creationId xmlns:a16="http://schemas.microsoft.com/office/drawing/2014/main" id="{D25806E7-FB01-4FAA-A862-7EF1A815FD1B}"/>
                </a:ext>
              </a:extLst>
            </p:cNvPr>
            <p:cNvSpPr/>
            <p:nvPr/>
          </p:nvSpPr>
          <p:spPr>
            <a:xfrm>
              <a:off x="1330459" y="3566611"/>
              <a:ext cx="4779128" cy="951482"/>
            </a:xfrm>
            <a:prstGeom prst="rect">
              <a:avLst/>
            </a:prstGeom>
            <a:noFill/>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Resumes</a:t>
              </a: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0" name="Object 14">
              <a:extLst>
                <a:ext uri="{FF2B5EF4-FFF2-40B4-BE49-F238E27FC236}">
                  <a16:creationId xmlns:a16="http://schemas.microsoft.com/office/drawing/2014/main" id="{43784A5A-7CA2-43EB-B54D-4BEE933D0319}"/>
                </a:ext>
              </a:extLst>
            </p:cNvPr>
            <p:cNvSpPr/>
            <p:nvPr/>
          </p:nvSpPr>
          <p:spPr>
            <a:xfrm>
              <a:off x="6077197" y="3445491"/>
              <a:ext cx="4825761" cy="1229128"/>
            </a:xfrm>
            <a:prstGeom prst="rect">
              <a:avLst/>
            </a:prstGeom>
            <a:noFill/>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 &amp; must include job description if hiring for vacant positions</a:t>
              </a:r>
              <a:endParaRPr lang="en-US" sz="2400" b="0" i="0" u="none" strike="noStrike" kern="1200" cap="none" spc="0" normalizeH="0" baseline="0" noProof="0">
                <a:ln>
                  <a:noFill/>
                </a:ln>
                <a:solidFill>
                  <a:srgbClr val="000000"/>
                </a:solidFill>
                <a:effectLst/>
                <a:uLnTx/>
                <a:uFillTx/>
                <a:latin typeface="Arial"/>
                <a:cs typeface="Arial"/>
              </a:endParaRPr>
            </a:p>
          </p:txBody>
        </p:sp>
      </p:grpSp>
    </p:spTree>
    <p:extLst>
      <p:ext uri="{BB962C8B-B14F-4D97-AF65-F5344CB8AC3E}">
        <p14:creationId xmlns:p14="http://schemas.microsoft.com/office/powerpoint/2010/main" val="2328417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595F54-AEF2-4B5D-B818-D9FCED2FDF9E}"/>
              </a:ext>
            </a:extLst>
          </p:cNvPr>
          <p:cNvGrpSpPr/>
          <p:nvPr/>
        </p:nvGrpSpPr>
        <p:grpSpPr>
          <a:xfrm>
            <a:off x="1884556" y="1873406"/>
            <a:ext cx="9327929" cy="4277069"/>
            <a:chOff x="1315313" y="1685504"/>
            <a:chExt cx="9619288" cy="4722256"/>
          </a:xfrm>
        </p:grpSpPr>
        <p:pic>
          <p:nvPicPr>
            <p:cNvPr id="5" name="Object 3" descr="preencoded.png">
              <a:extLst>
                <a:ext uri="{FF2B5EF4-FFF2-40B4-BE49-F238E27FC236}">
                  <a16:creationId xmlns:a16="http://schemas.microsoft.com/office/drawing/2014/main" id="{FE726209-90B6-4C09-B263-44E5CF639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5313" y="1685504"/>
              <a:ext cx="9560709" cy="4713696"/>
            </a:xfrm>
            <a:prstGeom prst="rect">
              <a:avLst/>
            </a:prstGeom>
          </p:spPr>
        </p:pic>
        <p:pic>
          <p:nvPicPr>
            <p:cNvPr id="6" name="Object 4" descr="preencoded.png">
              <a:extLst>
                <a:ext uri="{FF2B5EF4-FFF2-40B4-BE49-F238E27FC236}">
                  <a16:creationId xmlns:a16="http://schemas.microsoft.com/office/drawing/2014/main" id="{B7889088-2BD5-46AD-94E7-BD3300AB6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313" y="1685504"/>
              <a:ext cx="9560709" cy="4713696"/>
            </a:xfrm>
            <a:prstGeom prst="rect">
              <a:avLst/>
            </a:prstGeom>
          </p:spPr>
        </p:pic>
        <p:sp>
          <p:nvSpPr>
            <p:cNvPr id="7" name="Object 5">
              <a:extLst>
                <a:ext uri="{FF2B5EF4-FFF2-40B4-BE49-F238E27FC236}">
                  <a16:creationId xmlns:a16="http://schemas.microsoft.com/office/drawing/2014/main" id="{30F676B2-E6D7-4340-B2D5-1C43EC1B0A5E}"/>
                </a:ext>
              </a:extLst>
            </p:cNvPr>
            <p:cNvSpPr/>
            <p:nvPr/>
          </p:nvSpPr>
          <p:spPr>
            <a:xfrm>
              <a:off x="1315348" y="1685504"/>
              <a:ext cx="4779128" cy="722085"/>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Attachment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Object 6">
              <a:extLst>
                <a:ext uri="{FF2B5EF4-FFF2-40B4-BE49-F238E27FC236}">
                  <a16:creationId xmlns:a16="http://schemas.microsoft.com/office/drawing/2014/main" id="{593B263A-1B2E-4AC0-8292-4D1F24C6A420}"/>
                </a:ext>
              </a:extLst>
            </p:cNvPr>
            <p:cNvSpPr/>
            <p:nvPr/>
          </p:nvSpPr>
          <p:spPr>
            <a:xfrm>
              <a:off x="1329793" y="4761964"/>
              <a:ext cx="4793954" cy="1645796"/>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Signed Application via DocuSign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7">
              <a:extLst>
                <a:ext uri="{FF2B5EF4-FFF2-40B4-BE49-F238E27FC236}">
                  <a16:creationId xmlns:a16="http://schemas.microsoft.com/office/drawing/2014/main" id="{A0E58E7C-BC3C-4030-826E-E6301F4A9E0A}"/>
                </a:ext>
              </a:extLst>
            </p:cNvPr>
            <p:cNvSpPr/>
            <p:nvPr/>
          </p:nvSpPr>
          <p:spPr>
            <a:xfrm>
              <a:off x="1315348" y="2407588"/>
              <a:ext cx="4779128" cy="799848"/>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Data Packet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Object 8">
              <a:extLst>
                <a:ext uri="{FF2B5EF4-FFF2-40B4-BE49-F238E27FC236}">
                  <a16:creationId xmlns:a16="http://schemas.microsoft.com/office/drawing/2014/main" id="{1BFD7EAE-5D85-4D43-968A-517127F53164}"/>
                </a:ext>
              </a:extLst>
            </p:cNvPr>
            <p:cNvSpPr/>
            <p:nvPr/>
          </p:nvSpPr>
          <p:spPr>
            <a:xfrm>
              <a:off x="6094476" y="1685504"/>
              <a:ext cx="4779128" cy="722085"/>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CLCPP Application</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bject 9">
              <a:extLst>
                <a:ext uri="{FF2B5EF4-FFF2-40B4-BE49-F238E27FC236}">
                  <a16:creationId xmlns:a16="http://schemas.microsoft.com/office/drawing/2014/main" id="{94FE0C3E-3821-4C32-9BCE-77C908DD976B}"/>
                </a:ext>
              </a:extLst>
            </p:cNvPr>
            <p:cNvSpPr/>
            <p:nvPr/>
          </p:nvSpPr>
          <p:spPr>
            <a:xfrm>
              <a:off x="6125509" y="4825902"/>
              <a:ext cx="4749476" cy="1423562"/>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10">
              <a:extLst>
                <a:ext uri="{FF2B5EF4-FFF2-40B4-BE49-F238E27FC236}">
                  <a16:creationId xmlns:a16="http://schemas.microsoft.com/office/drawing/2014/main" id="{B9F50B46-43D5-4E9A-97C3-626F0A153E44}"/>
                </a:ext>
              </a:extLst>
            </p:cNvPr>
            <p:cNvSpPr/>
            <p:nvPr/>
          </p:nvSpPr>
          <p:spPr>
            <a:xfrm>
              <a:off x="6094476" y="2407588"/>
              <a:ext cx="4779128" cy="799848"/>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Object 11">
              <a:extLst>
                <a:ext uri="{FF2B5EF4-FFF2-40B4-BE49-F238E27FC236}">
                  <a16:creationId xmlns:a16="http://schemas.microsoft.com/office/drawing/2014/main" id="{C7498B0D-94C8-407E-B1E2-52B22489160A}"/>
                </a:ext>
              </a:extLst>
            </p:cNvPr>
            <p:cNvSpPr/>
            <p:nvPr/>
          </p:nvSpPr>
          <p:spPr>
            <a:xfrm>
              <a:off x="1315348" y="3207436"/>
              <a:ext cx="4779128" cy="820357"/>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12">
              <a:extLst>
                <a:ext uri="{FF2B5EF4-FFF2-40B4-BE49-F238E27FC236}">
                  <a16:creationId xmlns:a16="http://schemas.microsoft.com/office/drawing/2014/main" id="{79F13F4F-3F38-4D13-85D3-6AC212EC45A6}"/>
                </a:ext>
              </a:extLst>
            </p:cNvPr>
            <p:cNvSpPr/>
            <p:nvPr/>
          </p:nvSpPr>
          <p:spPr>
            <a:xfrm>
              <a:off x="6094476" y="3207436"/>
              <a:ext cx="4779128" cy="820357"/>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Object 13">
              <a:extLst>
                <a:ext uri="{FF2B5EF4-FFF2-40B4-BE49-F238E27FC236}">
                  <a16:creationId xmlns:a16="http://schemas.microsoft.com/office/drawing/2014/main" id="{B4075B66-4FC0-4009-AF48-784CC893FDD7}"/>
                </a:ext>
              </a:extLst>
            </p:cNvPr>
            <p:cNvSpPr/>
            <p:nvPr/>
          </p:nvSpPr>
          <p:spPr>
            <a:xfrm>
              <a:off x="1315331" y="3207436"/>
              <a:ext cx="4779128" cy="799848"/>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Resumes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Object 14">
              <a:extLst>
                <a:ext uri="{FF2B5EF4-FFF2-40B4-BE49-F238E27FC236}">
                  <a16:creationId xmlns:a16="http://schemas.microsoft.com/office/drawing/2014/main" id="{E6E06482-32C5-49C6-9B07-C5E1C7F4E3E4}"/>
                </a:ext>
              </a:extLst>
            </p:cNvPr>
            <p:cNvSpPr/>
            <p:nvPr/>
          </p:nvSpPr>
          <p:spPr>
            <a:xfrm>
              <a:off x="6155473" y="3259254"/>
              <a:ext cx="4779128" cy="799848"/>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 &amp; must include job description if hiring for vacant positions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Object 15">
              <a:extLst>
                <a:ext uri="{FF2B5EF4-FFF2-40B4-BE49-F238E27FC236}">
                  <a16:creationId xmlns:a16="http://schemas.microsoft.com/office/drawing/2014/main" id="{2A913AAE-5DE5-4863-B3C9-89C98548CED7}"/>
                </a:ext>
              </a:extLst>
            </p:cNvPr>
            <p:cNvSpPr/>
            <p:nvPr/>
          </p:nvSpPr>
          <p:spPr>
            <a:xfrm>
              <a:off x="1315329" y="4076436"/>
              <a:ext cx="4779128" cy="751203"/>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Data &amp; Info Collection Requirements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bject 16">
              <a:extLst>
                <a:ext uri="{FF2B5EF4-FFF2-40B4-BE49-F238E27FC236}">
                  <a16:creationId xmlns:a16="http://schemas.microsoft.com/office/drawing/2014/main" id="{2DA62B50-0970-4676-A1AC-ED83D1BFB9E4}"/>
                </a:ext>
              </a:extLst>
            </p:cNvPr>
            <p:cNvSpPr/>
            <p:nvPr/>
          </p:nvSpPr>
          <p:spPr>
            <a:xfrm>
              <a:off x="6126183" y="4064042"/>
              <a:ext cx="4779128" cy="751203"/>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2" name="Title 1">
            <a:extLst>
              <a:ext uri="{FF2B5EF4-FFF2-40B4-BE49-F238E27FC236}">
                <a16:creationId xmlns:a16="http://schemas.microsoft.com/office/drawing/2014/main" id="{2D553E01-40E3-486E-A2A6-17874154AADD}"/>
              </a:ext>
            </a:extLst>
          </p:cNvPr>
          <p:cNvSpPr>
            <a:spLocks noGrp="1"/>
          </p:cNvSpPr>
          <p:nvPr>
            <p:ph type="title"/>
          </p:nvPr>
        </p:nvSpPr>
        <p:spPr>
          <a:xfrm>
            <a:off x="1097280" y="286605"/>
            <a:ext cx="10056055" cy="1450757"/>
          </a:xfrm>
        </p:spPr>
        <p:txBody>
          <a:bodyPr/>
          <a:lstStyle/>
          <a:p>
            <a:pPr algn="ctr"/>
            <a:r>
              <a:rPr lang="en-US">
                <a:solidFill>
                  <a:schemeClr val="tx1"/>
                </a:solidFill>
                <a:latin typeface="+mj-lt"/>
              </a:rPr>
              <a:t>Part Three: Proposal Attachments     </a:t>
            </a:r>
            <a:r>
              <a:rPr lang="en-US" b="1">
                <a:solidFill>
                  <a:schemeClr val="tx1"/>
                </a:solidFill>
                <a:latin typeface="+mj-lt"/>
              </a:rPr>
              <a:t>CLCPP</a:t>
            </a:r>
          </a:p>
        </p:txBody>
      </p:sp>
      <p:sp>
        <p:nvSpPr>
          <p:cNvPr id="2" name="Slide Number Placeholder 4">
            <a:extLst>
              <a:ext uri="{FF2B5EF4-FFF2-40B4-BE49-F238E27FC236}">
                <a16:creationId xmlns:a16="http://schemas.microsoft.com/office/drawing/2014/main" id="{50B94862-CB60-6AC3-49D4-5685485F8F0A}"/>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42</a:t>
            </a:fld>
            <a:endParaRPr lang="en-US"/>
          </a:p>
        </p:txBody>
      </p:sp>
    </p:spTree>
    <p:extLst>
      <p:ext uri="{BB962C8B-B14F-4D97-AF65-F5344CB8AC3E}">
        <p14:creationId xmlns:p14="http://schemas.microsoft.com/office/powerpoint/2010/main" val="138949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A686-4982-47E4-AA27-087AA5D53CD6}"/>
              </a:ext>
            </a:extLst>
          </p:cNvPr>
          <p:cNvSpPr>
            <a:spLocks noGrp="1"/>
          </p:cNvSpPr>
          <p:nvPr>
            <p:ph type="title"/>
          </p:nvPr>
        </p:nvSpPr>
        <p:spPr>
          <a:xfrm>
            <a:off x="1097279" y="286605"/>
            <a:ext cx="9598061" cy="1450757"/>
          </a:xfrm>
        </p:spPr>
        <p:txBody>
          <a:bodyPr/>
          <a:lstStyle/>
          <a:p>
            <a:pPr algn="ctr"/>
            <a:r>
              <a:rPr lang="en-US">
                <a:solidFill>
                  <a:schemeClr val="tx1"/>
                </a:solidFill>
                <a:latin typeface="+mj-lt"/>
              </a:rPr>
              <a:t>Part Three: Proposal Attachments</a:t>
            </a:r>
            <a:br>
              <a:rPr lang="en-US">
                <a:solidFill>
                  <a:schemeClr val="tx1"/>
                </a:solidFill>
                <a:latin typeface="+mj-lt"/>
              </a:rPr>
            </a:br>
            <a:r>
              <a:rPr lang="en-US" b="1">
                <a:solidFill>
                  <a:schemeClr val="tx1"/>
                </a:solidFill>
                <a:latin typeface="+mj-lt"/>
              </a:rPr>
              <a:t>General Support</a:t>
            </a:r>
          </a:p>
        </p:txBody>
      </p:sp>
      <p:grpSp>
        <p:nvGrpSpPr>
          <p:cNvPr id="4" name="Group 3">
            <a:extLst>
              <a:ext uri="{FF2B5EF4-FFF2-40B4-BE49-F238E27FC236}">
                <a16:creationId xmlns:a16="http://schemas.microsoft.com/office/drawing/2014/main" id="{40DFE2CE-E46E-4D6A-9541-5CCCA517FD06}"/>
              </a:ext>
            </a:extLst>
          </p:cNvPr>
          <p:cNvGrpSpPr/>
          <p:nvPr/>
        </p:nvGrpSpPr>
        <p:grpSpPr>
          <a:xfrm>
            <a:off x="1494328" y="1884556"/>
            <a:ext cx="9203343" cy="4258166"/>
            <a:chOff x="1315317" y="1685504"/>
            <a:chExt cx="9560709" cy="4713696"/>
          </a:xfrm>
        </p:grpSpPr>
        <p:pic>
          <p:nvPicPr>
            <p:cNvPr id="5" name="Object 3" descr="preencoded.png">
              <a:extLst>
                <a:ext uri="{FF2B5EF4-FFF2-40B4-BE49-F238E27FC236}">
                  <a16:creationId xmlns:a16="http://schemas.microsoft.com/office/drawing/2014/main" id="{587A38C6-C04A-406A-BF6A-18AB30B617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5317" y="1685504"/>
              <a:ext cx="9560709" cy="4713696"/>
            </a:xfrm>
            <a:prstGeom prst="rect">
              <a:avLst/>
            </a:prstGeom>
          </p:spPr>
        </p:pic>
        <p:pic>
          <p:nvPicPr>
            <p:cNvPr id="6" name="Object 4" descr="preencoded.png">
              <a:extLst>
                <a:ext uri="{FF2B5EF4-FFF2-40B4-BE49-F238E27FC236}">
                  <a16:creationId xmlns:a16="http://schemas.microsoft.com/office/drawing/2014/main" id="{DF37570D-CD99-4E2C-8962-64B7B580C5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5317" y="1685504"/>
              <a:ext cx="9560709" cy="4713696"/>
            </a:xfrm>
            <a:prstGeom prst="rect">
              <a:avLst/>
            </a:prstGeom>
          </p:spPr>
        </p:pic>
        <p:sp>
          <p:nvSpPr>
            <p:cNvPr id="7" name="Object 5">
              <a:extLst>
                <a:ext uri="{FF2B5EF4-FFF2-40B4-BE49-F238E27FC236}">
                  <a16:creationId xmlns:a16="http://schemas.microsoft.com/office/drawing/2014/main" id="{2736915D-6684-4A47-A6E3-884F61493B59}"/>
                </a:ext>
              </a:extLst>
            </p:cNvPr>
            <p:cNvSpPr/>
            <p:nvPr/>
          </p:nvSpPr>
          <p:spPr>
            <a:xfrm>
              <a:off x="1315348" y="1685504"/>
              <a:ext cx="3186086" cy="858976"/>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Attachment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Object 6">
              <a:extLst>
                <a:ext uri="{FF2B5EF4-FFF2-40B4-BE49-F238E27FC236}">
                  <a16:creationId xmlns:a16="http://schemas.microsoft.com/office/drawing/2014/main" id="{01AC3F8B-2D27-48B7-B5A1-16CAC148B7A4}"/>
                </a:ext>
              </a:extLst>
            </p:cNvPr>
            <p:cNvSpPr/>
            <p:nvPr/>
          </p:nvSpPr>
          <p:spPr>
            <a:xfrm>
              <a:off x="1322130" y="4450558"/>
              <a:ext cx="3186086" cy="975877"/>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Signed Application via DocuSign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7">
              <a:extLst>
                <a:ext uri="{FF2B5EF4-FFF2-40B4-BE49-F238E27FC236}">
                  <a16:creationId xmlns:a16="http://schemas.microsoft.com/office/drawing/2014/main" id="{FC61752F-7E5D-42DF-B2C3-3ABEAE9D5CDB}"/>
                </a:ext>
              </a:extLst>
            </p:cNvPr>
            <p:cNvSpPr/>
            <p:nvPr/>
          </p:nvSpPr>
          <p:spPr>
            <a:xfrm>
              <a:off x="1315348" y="2544480"/>
              <a:ext cx="3186086" cy="951482"/>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Project Budget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bject 8">
              <a:extLst>
                <a:ext uri="{FF2B5EF4-FFF2-40B4-BE49-F238E27FC236}">
                  <a16:creationId xmlns:a16="http://schemas.microsoft.com/office/drawing/2014/main" id="{4C3943A2-AE4E-4A6E-AA8E-D2778EEEDBF2}"/>
                </a:ext>
              </a:extLst>
            </p:cNvPr>
            <p:cNvSpPr/>
            <p:nvPr/>
          </p:nvSpPr>
          <p:spPr>
            <a:xfrm>
              <a:off x="4501433" y="1685504"/>
              <a:ext cx="3186086" cy="858976"/>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General Support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bject 10">
              <a:extLst>
                <a:ext uri="{FF2B5EF4-FFF2-40B4-BE49-F238E27FC236}">
                  <a16:creationId xmlns:a16="http://schemas.microsoft.com/office/drawing/2014/main" id="{2625C83D-2729-4AA9-BD9D-264CEAF8BE3B}"/>
                </a:ext>
              </a:extLst>
            </p:cNvPr>
            <p:cNvSpPr/>
            <p:nvPr/>
          </p:nvSpPr>
          <p:spPr>
            <a:xfrm>
              <a:off x="4501433" y="2544480"/>
              <a:ext cx="3186086" cy="951482"/>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Do not include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Object 11">
              <a:extLst>
                <a:ext uri="{FF2B5EF4-FFF2-40B4-BE49-F238E27FC236}">
                  <a16:creationId xmlns:a16="http://schemas.microsoft.com/office/drawing/2014/main" id="{76146592-794B-4042-BE91-3FE00C64F572}"/>
                </a:ext>
              </a:extLst>
            </p:cNvPr>
            <p:cNvSpPr/>
            <p:nvPr/>
          </p:nvSpPr>
          <p:spPr>
            <a:xfrm>
              <a:off x="1315348" y="3495961"/>
              <a:ext cx="3186086" cy="975878"/>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Funding</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Object 12">
              <a:extLst>
                <a:ext uri="{FF2B5EF4-FFF2-40B4-BE49-F238E27FC236}">
                  <a16:creationId xmlns:a16="http://schemas.microsoft.com/office/drawing/2014/main" id="{EB838623-D6B4-4AB3-A56B-907F1FFAEFEC}"/>
                </a:ext>
              </a:extLst>
            </p:cNvPr>
            <p:cNvSpPr/>
            <p:nvPr/>
          </p:nvSpPr>
          <p:spPr>
            <a:xfrm>
              <a:off x="4501433" y="3495961"/>
              <a:ext cx="3186086" cy="975878"/>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Object 13">
              <a:extLst>
                <a:ext uri="{FF2B5EF4-FFF2-40B4-BE49-F238E27FC236}">
                  <a16:creationId xmlns:a16="http://schemas.microsoft.com/office/drawing/2014/main" id="{064BB325-2F07-4676-A946-541F124A8511}"/>
                </a:ext>
              </a:extLst>
            </p:cNvPr>
            <p:cNvSpPr/>
            <p:nvPr/>
          </p:nvSpPr>
          <p:spPr>
            <a:xfrm>
              <a:off x="1315348" y="4471840"/>
              <a:ext cx="3186086" cy="951482"/>
            </a:xfrm>
            <a:prstGeom prst="rect">
              <a:avLst/>
            </a:prstGeom>
            <a:noFill/>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Object 14">
              <a:extLst>
                <a:ext uri="{FF2B5EF4-FFF2-40B4-BE49-F238E27FC236}">
                  <a16:creationId xmlns:a16="http://schemas.microsoft.com/office/drawing/2014/main" id="{8D8211E9-929A-42AE-86B7-7427BF591131}"/>
                </a:ext>
              </a:extLst>
            </p:cNvPr>
            <p:cNvSpPr/>
            <p:nvPr/>
          </p:nvSpPr>
          <p:spPr>
            <a:xfrm>
              <a:off x="4501433" y="4471840"/>
              <a:ext cx="3186086" cy="951482"/>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Object 15">
              <a:extLst>
                <a:ext uri="{FF2B5EF4-FFF2-40B4-BE49-F238E27FC236}">
                  <a16:creationId xmlns:a16="http://schemas.microsoft.com/office/drawing/2014/main" id="{A861BEDE-505D-420F-B148-26E6F13B4E86}"/>
                </a:ext>
              </a:extLst>
            </p:cNvPr>
            <p:cNvSpPr/>
            <p:nvPr/>
          </p:nvSpPr>
          <p:spPr>
            <a:xfrm>
              <a:off x="7687519" y="1685504"/>
              <a:ext cx="3186086" cy="858976"/>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ontserrat Regular" pitchFamily="34" charset="-122"/>
                  <a:cs typeface="Montserrat Regular" pitchFamily="34" charset="-120"/>
                </a:rPr>
                <a:t>Project Support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Object 17">
              <a:extLst>
                <a:ext uri="{FF2B5EF4-FFF2-40B4-BE49-F238E27FC236}">
                  <a16:creationId xmlns:a16="http://schemas.microsoft.com/office/drawing/2014/main" id="{E1A90973-1CCA-400F-B0DF-FB7C4DD30E46}"/>
                </a:ext>
              </a:extLst>
            </p:cNvPr>
            <p:cNvSpPr/>
            <p:nvPr/>
          </p:nvSpPr>
          <p:spPr>
            <a:xfrm>
              <a:off x="7687519" y="2544480"/>
              <a:ext cx="3186086" cy="951482"/>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Object 18">
              <a:extLst>
                <a:ext uri="{FF2B5EF4-FFF2-40B4-BE49-F238E27FC236}">
                  <a16:creationId xmlns:a16="http://schemas.microsoft.com/office/drawing/2014/main" id="{2EEA51B0-4FE2-4842-8974-05CB556C0C17}"/>
                </a:ext>
              </a:extLst>
            </p:cNvPr>
            <p:cNvSpPr/>
            <p:nvPr/>
          </p:nvSpPr>
          <p:spPr>
            <a:xfrm>
              <a:off x="7687519" y="3495961"/>
              <a:ext cx="3186086" cy="975878"/>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Object 19">
              <a:extLst>
                <a:ext uri="{FF2B5EF4-FFF2-40B4-BE49-F238E27FC236}">
                  <a16:creationId xmlns:a16="http://schemas.microsoft.com/office/drawing/2014/main" id="{2B99C589-D48F-4F73-AB5C-3C4E10DF85B6}"/>
                </a:ext>
              </a:extLst>
            </p:cNvPr>
            <p:cNvSpPr/>
            <p:nvPr/>
          </p:nvSpPr>
          <p:spPr>
            <a:xfrm>
              <a:off x="7687519" y="4471840"/>
              <a:ext cx="3186086" cy="951482"/>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Arial"/>
                  <a:ea typeface="Montserrat Regular" pitchFamily="34" charset="-122"/>
                  <a:cs typeface="Montserrat Regular" pitchFamily="34" charset="-120"/>
                </a:rPr>
                <a:t>Required</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Slide Number Placeholder 4">
            <a:extLst>
              <a:ext uri="{FF2B5EF4-FFF2-40B4-BE49-F238E27FC236}">
                <a16:creationId xmlns:a16="http://schemas.microsoft.com/office/drawing/2014/main" id="{D4BC2C28-0102-D615-080D-39AA65AB6495}"/>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43</a:t>
            </a:fld>
            <a:endParaRPr lang="en-US"/>
          </a:p>
        </p:txBody>
      </p:sp>
    </p:spTree>
    <p:extLst>
      <p:ext uri="{BB962C8B-B14F-4D97-AF65-F5344CB8AC3E}">
        <p14:creationId xmlns:p14="http://schemas.microsoft.com/office/powerpoint/2010/main" val="4207995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8207E-A0E5-41E3-861F-FB137DAEEB0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pic>
        <p:nvPicPr>
          <p:cNvPr id="3" name="Object 4" descr="preencoded.png">
            <a:extLst>
              <a:ext uri="{FF2B5EF4-FFF2-40B4-BE49-F238E27FC236}">
                <a16:creationId xmlns:a16="http://schemas.microsoft.com/office/drawing/2014/main" id="{EDC09700-9D7D-417F-9A73-11EF45DE5A76}"/>
              </a:ext>
            </a:extLst>
          </p:cNvPr>
          <p:cNvPicPr>
            <a:picLocks noChangeAspect="1"/>
          </p:cNvPicPr>
          <p:nvPr/>
        </p:nvPicPr>
        <p:blipFill>
          <a:blip r:embed="rId3"/>
          <a:srcRect/>
          <a:stretch/>
        </p:blipFill>
        <p:spPr>
          <a:xfrm>
            <a:off x="5318038" y="1092820"/>
            <a:ext cx="5440644" cy="3325751"/>
          </a:xfrm>
          <a:prstGeom prst="rect">
            <a:avLst/>
          </a:prstGeom>
        </p:spPr>
      </p:pic>
      <p:pic>
        <p:nvPicPr>
          <p:cNvPr id="4" name="Object 6" descr="preencoded.png">
            <a:extLst>
              <a:ext uri="{FF2B5EF4-FFF2-40B4-BE49-F238E27FC236}">
                <a16:creationId xmlns:a16="http://schemas.microsoft.com/office/drawing/2014/main" id="{EA9BE7E0-0EF8-4E07-A899-05C3E54A02F9}"/>
              </a:ext>
            </a:extLst>
          </p:cNvPr>
          <p:cNvPicPr>
            <a:picLocks noChangeAspect="1"/>
          </p:cNvPicPr>
          <p:nvPr/>
        </p:nvPicPr>
        <p:blipFill>
          <a:blip r:embed="rId4"/>
          <a:srcRect/>
          <a:stretch/>
        </p:blipFill>
        <p:spPr>
          <a:xfrm>
            <a:off x="6873963" y="3086578"/>
            <a:ext cx="5170782" cy="3143541"/>
          </a:xfrm>
          <a:prstGeom prst="rect">
            <a:avLst/>
          </a:prstGeom>
        </p:spPr>
      </p:pic>
      <p:sp>
        <p:nvSpPr>
          <p:cNvPr id="5" name="Object 2">
            <a:extLst>
              <a:ext uri="{FF2B5EF4-FFF2-40B4-BE49-F238E27FC236}">
                <a16:creationId xmlns:a16="http://schemas.microsoft.com/office/drawing/2014/main" id="{D88407C5-3022-4E73-A34D-D07694ED4BD3}"/>
              </a:ext>
            </a:extLst>
          </p:cNvPr>
          <p:cNvSpPr/>
          <p:nvPr/>
        </p:nvSpPr>
        <p:spPr>
          <a:xfrm>
            <a:off x="201871" y="1092820"/>
            <a:ext cx="5306831" cy="4964602"/>
          </a:xfrm>
          <a:prstGeom prst="rect">
            <a:avLst/>
          </a:prstGeom>
          <a:noFill/>
        </p:spPr>
        <p:txBody>
          <a:bodyPr wrap="square" rtlCol="0" anchor="ct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1" i="0" u="sng"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Tab A. Project Budget</a:t>
            </a:r>
          </a:p>
          <a:p>
            <a:pPr marL="242900" marR="0" lvl="0" indent="-242900" algn="l" defTabSz="914400" rtl="0" eaLnBrk="1" fontAlgn="auto" latinLnBrk="0" hangingPunct="1">
              <a:spcBef>
                <a:spcPts val="0"/>
              </a:spcBef>
              <a:spcAft>
                <a:spcPts val="1200"/>
              </a:spcAft>
              <a:buClr>
                <a:schemeClr val="accent2"/>
              </a:buClr>
              <a:buSzPct val="150000"/>
              <a:buFontTx/>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January 1, 2024 to December 31, 2024</a:t>
            </a:r>
          </a:p>
          <a:p>
            <a:pPr marL="242900" marR="0" lvl="0" indent="-242900" algn="l" defTabSz="914400" rtl="0" eaLnBrk="1" fontAlgn="auto" latinLnBrk="0" hangingPunct="1">
              <a:spcBef>
                <a:spcPts val="0"/>
              </a:spcBef>
              <a:spcAft>
                <a:spcPts val="1200"/>
              </a:spcAft>
              <a:buClr>
                <a:schemeClr val="accent2"/>
              </a:buClr>
              <a:buSzPct val="150000"/>
              <a:buFontTx/>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Two columns: a) anticipated expenditures covered by DCBF funding request, and b) anticipated expenditures covered by other funds</a:t>
            </a:r>
          </a:p>
          <a:p>
            <a:pPr marL="242900" marR="0" lvl="0" indent="-242900" algn="l" defTabSz="914400" rtl="0" eaLnBrk="1" fontAlgn="auto" latinLnBrk="0" hangingPunct="1">
              <a:lnSpc>
                <a:spcPts val="2100"/>
              </a:lnSpc>
              <a:spcBef>
                <a:spcPts val="0"/>
              </a:spcBef>
              <a:spcAft>
                <a:spcPts val="0"/>
              </a:spcAft>
              <a:buClr>
                <a:srgbClr val="FFD44B"/>
              </a:buClr>
              <a:buSzPct val="150000"/>
              <a:buFontTx/>
              <a:buChar char="•"/>
              <a:tabLst/>
              <a:defRPr/>
            </a:pPr>
            <a:endParaRPr kumimoji="0" lang="en-US" sz="15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1" i="0" u="sng"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Tab B. Proposed Staffing</a:t>
            </a:r>
          </a:p>
          <a:p>
            <a:pPr marL="285750" marR="0" lvl="0" indent="-285750" algn="l" defTabSz="914400" rtl="0" eaLnBrk="1" fontAlgn="auto" latinLnBrk="0" hangingPunct="1">
              <a:spcBef>
                <a:spcPts val="0"/>
              </a:spcBef>
              <a:spcAft>
                <a:spcPts val="1200"/>
              </a:spcAft>
              <a:buClr>
                <a:schemeClr val="accent2"/>
              </a:buClr>
              <a:buSzPct val="150000"/>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Provide </a:t>
            </a:r>
            <a:r>
              <a:rPr kumimoji="0" lang="en-US" sz="1500" b="1" i="0" u="none" strike="noStrike" kern="0" cap="none" spc="0" normalizeH="0" baseline="0" noProof="0" dirty="0">
                <a:ln>
                  <a:noFill/>
                </a:ln>
                <a:effectLst/>
                <a:uLnTx/>
                <a:uFillTx/>
                <a:latin typeface="Arial"/>
                <a:ea typeface="Montserrat" pitchFamily="34" charset="-122"/>
                <a:cs typeface="Montserrat" pitchFamily="34" charset="-120"/>
              </a:rPr>
              <a:t>full-time employees</a:t>
            </a: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 not dollar amount</a:t>
            </a:r>
          </a:p>
          <a:p>
            <a:pPr marL="285750" marR="0" lvl="0" indent="-285750" algn="l" defTabSz="914400" rtl="0" eaLnBrk="1" fontAlgn="auto" latinLnBrk="0" hangingPunct="1">
              <a:spcBef>
                <a:spcPts val="0"/>
              </a:spcBef>
              <a:spcAft>
                <a:spcPts val="1200"/>
              </a:spcAft>
              <a:buClr>
                <a:schemeClr val="accent2"/>
              </a:buClr>
              <a:buSzPct val="150000"/>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Lawyers: individuals who carry a caseload (e.g. staff attorneys, supervising attorneys, law fellows, and law school graduates)</a:t>
            </a:r>
          </a:p>
          <a:p>
            <a:pPr marL="285750" marR="0" lvl="0" indent="-285750" algn="l" defTabSz="914400" rtl="0" eaLnBrk="1" fontAlgn="auto" latinLnBrk="0" hangingPunct="1">
              <a:spcBef>
                <a:spcPts val="0"/>
              </a:spcBef>
              <a:spcAft>
                <a:spcPts val="1200"/>
              </a:spcAft>
              <a:buClr>
                <a:schemeClr val="accent2"/>
              </a:buClr>
              <a:buSzPct val="150000"/>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Paralegals: whether employed directly or supervised by the organization and whether part-time, full-time, or temporary</a:t>
            </a:r>
          </a:p>
          <a:p>
            <a:pPr marL="285750" marR="0" lvl="0" indent="-285750" algn="l" defTabSz="914400" rtl="0" eaLnBrk="1" fontAlgn="auto" latinLnBrk="0" hangingPunct="1">
              <a:spcBef>
                <a:spcPts val="0"/>
              </a:spcBef>
              <a:spcAft>
                <a:spcPts val="1200"/>
              </a:spcAft>
              <a:buClr>
                <a:schemeClr val="accent2"/>
              </a:buClr>
              <a:buSzPct val="150000"/>
              <a:buFont typeface="Arial" panose="020B0604020202020204" pitchFamily="34" charset="0"/>
              <a:buChar char="•"/>
              <a:tabLst/>
              <a:defRPr/>
            </a:pPr>
            <a:r>
              <a:rPr kumimoji="0" lang="en-US" sz="1500" b="0" i="0" u="none" strike="noStrike" kern="0" cap="none" spc="0" normalizeH="0" baseline="0" noProof="0" dirty="0">
                <a:ln>
                  <a:noFill/>
                </a:ln>
                <a:effectLst/>
                <a:uLnTx/>
                <a:uFillTx/>
                <a:latin typeface="Arial"/>
                <a:ea typeface="Montserrat" pitchFamily="34" charset="-122"/>
                <a:cs typeface="Montserrat" pitchFamily="34" charset="-120"/>
              </a:rPr>
              <a:t>Other Personnel: individuals other than lawyers and paralegals who do not carry a caseload (e.g. executive director, legal director, administrator, etc.)</a:t>
            </a:r>
            <a:endParaRPr kumimoji="0" lang="en-US" sz="1800" b="0" i="0" u="none" strike="noStrike" kern="1200" cap="none" spc="0" normalizeH="0" baseline="0" noProof="0" dirty="0">
              <a:ln>
                <a:noFill/>
              </a:ln>
              <a:effectLst/>
              <a:uLnTx/>
              <a:uFillTx/>
              <a:latin typeface="Arial"/>
            </a:endParaRPr>
          </a:p>
        </p:txBody>
      </p:sp>
      <p:sp>
        <p:nvSpPr>
          <p:cNvPr id="6" name="Object 1">
            <a:extLst>
              <a:ext uri="{FF2B5EF4-FFF2-40B4-BE49-F238E27FC236}">
                <a16:creationId xmlns:a16="http://schemas.microsoft.com/office/drawing/2014/main" id="{94BC5C9E-3CC4-4C84-9AEF-13575AF2F3D4}"/>
              </a:ext>
            </a:extLst>
          </p:cNvPr>
          <p:cNvSpPr/>
          <p:nvPr/>
        </p:nvSpPr>
        <p:spPr>
          <a:xfrm>
            <a:off x="331165" y="266633"/>
            <a:ext cx="8522903" cy="361860"/>
          </a:xfrm>
          <a:prstGeom prst="rect">
            <a:avLst/>
          </a:prstGeom>
          <a:noFill/>
        </p:spPr>
        <p:txBody>
          <a:bodyPr wrap="square" lIns="0" tIns="0" rIns="0" bIns="0" rtlCol="0" anchor="t"/>
          <a:lstStyle/>
          <a:p>
            <a:pPr marL="0" marR="0" lvl="0" indent="0" algn="l" defTabSz="914400" rtl="0" eaLnBrk="1" fontAlgn="auto" latinLnBrk="0" hangingPunct="1">
              <a:lnSpc>
                <a:spcPts val="3938"/>
              </a:lnSpc>
              <a:spcBef>
                <a:spcPts val="0"/>
              </a:spcBef>
              <a:spcAft>
                <a:spcPts val="600"/>
              </a:spcAft>
              <a:buClrTx/>
              <a:buSzTx/>
              <a:buFontTx/>
              <a:buNone/>
              <a:tabLst/>
              <a:defRPr/>
            </a:pPr>
            <a:r>
              <a:rPr kumimoji="0" lang="en-US" sz="3800" b="1" i="0" u="none" strike="noStrike" kern="1200" cap="none" spc="0" normalizeH="0" baseline="0" noProof="0">
                <a:ln>
                  <a:noFill/>
                </a:ln>
                <a:solidFill>
                  <a:srgbClr val="2A2723"/>
                </a:solidFill>
                <a:effectLst/>
                <a:uLnTx/>
                <a:uFillTx/>
                <a:latin typeface="Arial"/>
                <a:ea typeface="Montserrat" pitchFamily="34" charset="-122"/>
                <a:cs typeface="Montserrat" pitchFamily="34" charset="-120"/>
              </a:rPr>
              <a:t>Attachment 2B: Data Packet</a:t>
            </a: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3250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F5F41-251E-21EB-49E8-9014590E78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pic>
        <p:nvPicPr>
          <p:cNvPr id="3" name="Picture 2">
            <a:extLst>
              <a:ext uri="{FF2B5EF4-FFF2-40B4-BE49-F238E27FC236}">
                <a16:creationId xmlns:a16="http://schemas.microsoft.com/office/drawing/2014/main" id="{1D44CF4A-9F13-72F7-8581-6EE3E7010900}"/>
              </a:ext>
            </a:extLst>
          </p:cNvPr>
          <p:cNvPicPr>
            <a:picLocks noChangeAspect="1"/>
          </p:cNvPicPr>
          <p:nvPr/>
        </p:nvPicPr>
        <p:blipFill>
          <a:blip r:embed="rId3"/>
          <a:stretch>
            <a:fillRect/>
          </a:stretch>
        </p:blipFill>
        <p:spPr>
          <a:xfrm>
            <a:off x="700572" y="591066"/>
            <a:ext cx="10790855" cy="5675868"/>
          </a:xfrm>
          <a:prstGeom prst="rect">
            <a:avLst/>
          </a:prstGeom>
        </p:spPr>
      </p:pic>
    </p:spTree>
    <p:extLst>
      <p:ext uri="{BB962C8B-B14F-4D97-AF65-F5344CB8AC3E}">
        <p14:creationId xmlns:p14="http://schemas.microsoft.com/office/powerpoint/2010/main" val="1772242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194-2C17-4716-80E2-EEECADA7675C}"/>
              </a:ext>
            </a:extLst>
          </p:cNvPr>
          <p:cNvSpPr>
            <a:spLocks noGrp="1"/>
          </p:cNvSpPr>
          <p:nvPr>
            <p:ph type="title"/>
          </p:nvPr>
        </p:nvSpPr>
        <p:spPr/>
        <p:txBody>
          <a:bodyPr/>
          <a:lstStyle/>
          <a:p>
            <a:r>
              <a:rPr lang="en-US" sz="4800" b="1" dirty="0">
                <a:effectLst/>
                <a:latin typeface="+mj-lt"/>
                <a:ea typeface="Calibri" panose="020F0502020204030204" pitchFamily="34" charset="0"/>
                <a:cs typeface="Times New Roman" panose="02020603050405020304" pitchFamily="18" charset="0"/>
              </a:rPr>
              <a:t>Budget Narrative Example</a:t>
            </a:r>
            <a:endParaRPr lang="en-US" dirty="0">
              <a:solidFill>
                <a:schemeClr val="tx1"/>
              </a:solidFill>
              <a:latin typeface="+mj-lt"/>
              <a:cs typeface="Arial" panose="020B0604020202020204" pitchFamily="34" charset="0"/>
            </a:endParaRPr>
          </a:p>
        </p:txBody>
      </p:sp>
      <p:sp>
        <p:nvSpPr>
          <p:cNvPr id="3" name="Text Placeholder 2">
            <a:extLst>
              <a:ext uri="{FF2B5EF4-FFF2-40B4-BE49-F238E27FC236}">
                <a16:creationId xmlns:a16="http://schemas.microsoft.com/office/drawing/2014/main" id="{EC6FAACF-339C-4ABD-B544-83A1F4E43C3C}"/>
              </a:ext>
            </a:extLst>
          </p:cNvPr>
          <p:cNvSpPr>
            <a:spLocks noGrp="1"/>
          </p:cNvSpPr>
          <p:nvPr>
            <p:ph type="body" idx="1"/>
          </p:nvPr>
        </p:nvSpPr>
        <p:spPr>
          <a:xfrm>
            <a:off x="1154084" y="1867050"/>
            <a:ext cx="10058401" cy="4023360"/>
          </a:xfrm>
        </p:spPr>
        <p:txBody>
          <a:bodyPr>
            <a:normAutofit/>
          </a:bodyPr>
          <a:lstStyle/>
          <a:p>
            <a:pPr marL="0" marR="0" indent="0">
              <a:lnSpc>
                <a:spcPct val="107000"/>
              </a:lnSpc>
              <a:spcBef>
                <a:spcPts val="0"/>
              </a:spcBef>
              <a:spcAft>
                <a:spcPts val="800"/>
              </a:spcAft>
              <a:buNone/>
            </a:pPr>
            <a:r>
              <a:rPr lang="en-US" sz="1800" b="1" dirty="0">
                <a:effectLst/>
                <a:latin typeface="+mj-lt"/>
                <a:ea typeface="Calibri" panose="020F0502020204030204" pitchFamily="34" charset="0"/>
                <a:cs typeface="Times New Roman" panose="02020603050405020304" pitchFamily="18" charset="0"/>
              </a:rPr>
              <a:t>Personnel Cost:</a:t>
            </a:r>
            <a:endParaRPr lang="en-US" sz="18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mj-lt"/>
                <a:ea typeface="Calibri" panose="020F0502020204030204" pitchFamily="34" charset="0"/>
                <a:cs typeface="Times New Roman" panose="02020603050405020304" pitchFamily="18" charset="0"/>
              </a:rPr>
              <a:t>The total budget for personnel salaries is $140,000 from the organization’s CLCPP grant. Based on historical data, we estimate a fringe rate of 5%. Three (3) attorneys will be working on cases under this program at an annual salary of $100,000. Attorney A is estimated to spend 50% of their time to this program, with Attorney B at 20% and Attorney C at 30%. The non-attorney staff on this project will be one (1) full-time employee on this program at a salary of $40,000.</a:t>
            </a:r>
          </a:p>
          <a:p>
            <a:pPr marL="109728" indent="0">
              <a:lnSpc>
                <a:spcPct val="80000"/>
              </a:lnSpc>
              <a:spcAft>
                <a:spcPts val="1200"/>
              </a:spcAft>
              <a:buClr>
                <a:schemeClr val="accent2"/>
              </a:buClr>
              <a:buSzPct val="150000"/>
              <a:buNone/>
            </a:pP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15103016-E2F2-4316-A460-8811AD11729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014935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194-2C17-4716-80E2-EEECADA7675C}"/>
              </a:ext>
            </a:extLst>
          </p:cNvPr>
          <p:cNvSpPr>
            <a:spLocks noGrp="1"/>
          </p:cNvSpPr>
          <p:nvPr>
            <p:ph type="title"/>
          </p:nvPr>
        </p:nvSpPr>
        <p:spPr/>
        <p:txBody>
          <a:bodyPr/>
          <a:lstStyle/>
          <a:p>
            <a:r>
              <a:rPr lang="en-US" sz="4800" b="1" dirty="0">
                <a:effectLst/>
                <a:latin typeface="+mj-lt"/>
                <a:ea typeface="Calibri" panose="020F0502020204030204" pitchFamily="34" charset="0"/>
                <a:cs typeface="Times New Roman" panose="02020603050405020304" pitchFamily="18" charset="0"/>
              </a:rPr>
              <a:t>Budget Narrative Example</a:t>
            </a:r>
            <a:endParaRPr lang="en-US" dirty="0">
              <a:solidFill>
                <a:schemeClr val="tx1"/>
              </a:solidFill>
              <a:latin typeface="+mj-lt"/>
              <a:cs typeface="Arial" panose="020B0604020202020204" pitchFamily="34" charset="0"/>
            </a:endParaRPr>
          </a:p>
        </p:txBody>
      </p:sp>
      <p:sp>
        <p:nvSpPr>
          <p:cNvPr id="3" name="Text Placeholder 2">
            <a:extLst>
              <a:ext uri="{FF2B5EF4-FFF2-40B4-BE49-F238E27FC236}">
                <a16:creationId xmlns:a16="http://schemas.microsoft.com/office/drawing/2014/main" id="{EC6FAACF-339C-4ABD-B544-83A1F4E43C3C}"/>
              </a:ext>
            </a:extLst>
          </p:cNvPr>
          <p:cNvSpPr>
            <a:spLocks noGrp="1"/>
          </p:cNvSpPr>
          <p:nvPr>
            <p:ph type="body" idx="1"/>
          </p:nvPr>
        </p:nvSpPr>
        <p:spPr>
          <a:xfrm>
            <a:off x="1154084" y="1867050"/>
            <a:ext cx="10058401" cy="4023360"/>
          </a:xfrm>
        </p:spPr>
        <p:txBody>
          <a:bodyPr>
            <a:normAutofit fontScale="85000" lnSpcReduction="20000"/>
          </a:bodyPr>
          <a:lstStyle/>
          <a:p>
            <a:pPr marL="0" marR="0" indent="0">
              <a:lnSpc>
                <a:spcPct val="107000"/>
              </a:lnSpc>
              <a:spcBef>
                <a:spcPts val="0"/>
              </a:spcBef>
              <a:spcAft>
                <a:spcPts val="800"/>
              </a:spcAft>
              <a:buNone/>
            </a:pPr>
            <a:r>
              <a:rPr lang="en-US" sz="2100" b="1" dirty="0">
                <a:effectLst/>
                <a:latin typeface="+mj-lt"/>
                <a:ea typeface="Calibri" panose="020F0502020204030204" pitchFamily="34" charset="0"/>
                <a:cs typeface="Times New Roman" panose="02020603050405020304" pitchFamily="18" charset="0"/>
              </a:rPr>
              <a:t>Non-Personnel Costs:</a:t>
            </a:r>
            <a:endParaRPr lang="en-US" sz="21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i="1" dirty="0">
                <a:latin typeface="+mj-lt"/>
                <a:ea typeface="Calibri" panose="020F0502020204030204" pitchFamily="34" charset="0"/>
                <a:cs typeface="Times New Roman" panose="02020603050405020304" pitchFamily="18" charset="0"/>
              </a:rPr>
              <a:t>Consulting/Professional Services:</a:t>
            </a:r>
            <a:endParaRPr lang="en-US" sz="1900" i="1"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dirty="0">
                <a:effectLst/>
                <a:latin typeface="+mj-lt"/>
                <a:ea typeface="Calibri" panose="020F0502020204030204" pitchFamily="34" charset="0"/>
                <a:cs typeface="Times New Roman" panose="02020603050405020304" pitchFamily="18" charset="0"/>
              </a:rPr>
              <a:t>The overall consultant expense is projected to increase by roughly $5,000, from $15,000 in FY23 to $20,000 in FY24. This increase is due in large part to specialized expertise needed for training, evaluation, capacity building, and program implementation for this CLCPP project. The FY24 budget includes </a:t>
            </a:r>
            <a:r>
              <a:rPr lang="en-US" sz="1900" dirty="0">
                <a:solidFill>
                  <a:srgbClr val="000000"/>
                </a:solidFill>
                <a:effectLst/>
                <a:latin typeface="+mj-lt"/>
                <a:ea typeface="Calibri" panose="020F0502020204030204" pitchFamily="34" charset="0"/>
                <a:cs typeface="Times New Roman" panose="02020603050405020304" pitchFamily="18" charset="0"/>
              </a:rPr>
              <a:t>funding </a:t>
            </a:r>
            <a:r>
              <a:rPr lang="en-US" sz="1900" dirty="0">
                <a:effectLst/>
                <a:latin typeface="+mj-lt"/>
                <a:ea typeface="Calibri" panose="020F0502020204030204" pitchFamily="34" charset="0"/>
                <a:cs typeface="Times New Roman" panose="02020603050405020304" pitchFamily="18" charset="0"/>
              </a:rPr>
              <a:t>for continued work with ABC Corporation to conduct a second evaluation of the existing civil legal aid network.</a:t>
            </a:r>
          </a:p>
          <a:p>
            <a:pPr marL="0" marR="0" indent="0">
              <a:lnSpc>
                <a:spcPct val="107000"/>
              </a:lnSpc>
              <a:spcBef>
                <a:spcPts val="0"/>
              </a:spcBef>
              <a:spcAft>
                <a:spcPts val="800"/>
              </a:spcAft>
              <a:buNone/>
            </a:pPr>
            <a:endParaRPr lang="en-US" sz="16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i="1" dirty="0">
                <a:effectLst/>
                <a:latin typeface="+mj-lt"/>
                <a:ea typeface="Calibri" panose="020F0502020204030204" pitchFamily="34" charset="0"/>
                <a:cs typeface="Times New Roman" panose="02020603050405020304" pitchFamily="18" charset="0"/>
              </a:rPr>
              <a:t>Dues and Fees:</a:t>
            </a:r>
            <a:endParaRPr lang="en-US" sz="1900" i="1"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dirty="0">
                <a:effectLst/>
                <a:latin typeface="+mj-lt"/>
                <a:ea typeface="Calibri" panose="020F0502020204030204" pitchFamily="34" charset="0"/>
                <a:cs typeface="Times New Roman" panose="02020603050405020304" pitchFamily="18" charset="0"/>
              </a:rPr>
              <a:t>The subscription to ABC is to support the CLCPP network communication with all subgrantees/Clients estimated an annual fee of $3100.</a:t>
            </a:r>
            <a:endParaRPr lang="en-US" sz="1900" dirty="0">
              <a:solidFill>
                <a:schemeClr val="tx1"/>
              </a:solidFill>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solidFill>
                <a:schemeClr val="tx1"/>
              </a:solidFill>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i="1" dirty="0">
                <a:effectLst/>
                <a:latin typeface="+mj-lt"/>
                <a:ea typeface="Calibri" panose="020F0502020204030204" pitchFamily="34" charset="0"/>
                <a:cs typeface="Times New Roman" panose="02020603050405020304" pitchFamily="18" charset="0"/>
              </a:rPr>
              <a:t>Other Costs:</a:t>
            </a:r>
            <a:endParaRPr lang="en-US" sz="1900" i="1"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dirty="0">
                <a:effectLst/>
                <a:latin typeface="+mj-lt"/>
                <a:ea typeface="Calibri" panose="020F0502020204030204" pitchFamily="34" charset="0"/>
                <a:cs typeface="Times New Roman" panose="02020603050405020304" pitchFamily="18" charset="0"/>
              </a:rPr>
              <a:t>Other costs include subscriptions to software like Microsoft Office, Hootsuite, and Adobe, as well as office supplies ordered from Amazon, etc.</a:t>
            </a:r>
          </a:p>
          <a:p>
            <a:pPr marL="0" marR="0" indent="0">
              <a:lnSpc>
                <a:spcPct val="107000"/>
              </a:lnSpc>
              <a:spcBef>
                <a:spcPts val="0"/>
              </a:spcBef>
              <a:spcAft>
                <a:spcPts val="800"/>
              </a:spcAft>
              <a:buNone/>
            </a:pPr>
            <a:endParaRPr lang="en-US" sz="1600" dirty="0">
              <a:effectLst/>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103016-E2F2-4316-A460-8811AD11729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781224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8207E-A0E5-41E3-861F-FB137DAEEB0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
        <p:nvSpPr>
          <p:cNvPr id="6" name="Object 1">
            <a:extLst>
              <a:ext uri="{FF2B5EF4-FFF2-40B4-BE49-F238E27FC236}">
                <a16:creationId xmlns:a16="http://schemas.microsoft.com/office/drawing/2014/main" id="{94BC5C9E-3CC4-4C84-9AEF-13575AF2F3D4}"/>
              </a:ext>
            </a:extLst>
          </p:cNvPr>
          <p:cNvSpPr/>
          <p:nvPr/>
        </p:nvSpPr>
        <p:spPr>
          <a:xfrm>
            <a:off x="331165" y="266633"/>
            <a:ext cx="8522903" cy="361860"/>
          </a:xfrm>
          <a:prstGeom prst="rect">
            <a:avLst/>
          </a:prstGeom>
          <a:noFill/>
        </p:spPr>
        <p:txBody>
          <a:bodyPr wrap="square" lIns="0" tIns="0" rIns="0" bIns="0" rtlCol="0" anchor="t"/>
          <a:lstStyle/>
          <a:p>
            <a:pPr>
              <a:lnSpc>
                <a:spcPts val="3938"/>
              </a:lnSpc>
              <a:spcAft>
                <a:spcPts val="600"/>
              </a:spcAft>
              <a:defRPr/>
            </a:pPr>
            <a:r>
              <a:rPr kumimoji="0" lang="en-US" sz="3800" b="1" i="0" u="none" strike="noStrike" kern="1200" cap="none" spc="0" normalizeH="0" baseline="0" noProof="0">
                <a:ln>
                  <a:noFill/>
                </a:ln>
                <a:solidFill>
                  <a:srgbClr val="2A2723"/>
                </a:solidFill>
                <a:effectLst/>
                <a:uLnTx/>
                <a:uFillTx/>
                <a:latin typeface="Arial"/>
                <a:ea typeface="Montserrat" pitchFamily="34" charset="-122"/>
                <a:cs typeface="Montserrat" pitchFamily="34" charset="-120"/>
              </a:rPr>
              <a:t>Attachment 2B: Data Packet</a:t>
            </a:r>
            <a:r>
              <a:rPr lang="en-US" sz="3800" b="1">
                <a:solidFill>
                  <a:srgbClr val="2A2723"/>
                </a:solidFill>
                <a:latin typeface="Arial"/>
                <a:ea typeface="Montserrat" pitchFamily="34" charset="-122"/>
                <a:cs typeface="Montserrat" pitchFamily="34" charset="-120"/>
              </a:rPr>
              <a:t> cont'd</a:t>
            </a: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8" name="Object 2">
            <a:extLst>
              <a:ext uri="{FF2B5EF4-FFF2-40B4-BE49-F238E27FC236}">
                <a16:creationId xmlns:a16="http://schemas.microsoft.com/office/drawing/2014/main" id="{0E30057C-685F-3DE3-555A-5FDA72985106}"/>
              </a:ext>
            </a:extLst>
          </p:cNvPr>
          <p:cNvSpPr/>
          <p:nvPr/>
        </p:nvSpPr>
        <p:spPr>
          <a:xfrm>
            <a:off x="427836" y="1144523"/>
            <a:ext cx="4635309" cy="4679144"/>
          </a:xfrm>
          <a:prstGeom prst="rect">
            <a:avLst/>
          </a:prstGeom>
          <a:noFill/>
        </p:spPr>
        <p:txBody>
          <a:bodyPr wrap="square" rtlCol="0" anchor="ctr"/>
          <a:lstStyle/>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Tab C. Funding</a:t>
            </a:r>
          </a:p>
          <a:p>
            <a:pPr marL="242900" marR="0" lvl="0" indent="-242900" algn="l" defTabSz="914400" rtl="0" eaLnBrk="1" fontAlgn="auto" latinLnBrk="0" hangingPunct="1">
              <a:spcBef>
                <a:spcPts val="1200"/>
              </a:spcBef>
              <a:spcAft>
                <a:spcPts val="1200"/>
              </a:spcAft>
              <a:buClr>
                <a:schemeClr val="accent2"/>
              </a:buClr>
              <a:buSzPct val="150000"/>
              <a:buFontTx/>
              <a:buChar char="•"/>
              <a:tabLst/>
              <a:defRPr/>
            </a:pPr>
            <a:r>
              <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Anticipated financial support for the specific project for which the grant is requested</a:t>
            </a:r>
          </a:p>
          <a:p>
            <a:pPr marL="242900" marR="0" lvl="0" indent="-242900" algn="l" defTabSz="914400" rtl="0" eaLnBrk="1" fontAlgn="auto" latinLnBrk="0" hangingPunct="1">
              <a:spcBef>
                <a:spcPts val="0"/>
              </a:spcBef>
              <a:spcAft>
                <a:spcPts val="1200"/>
              </a:spcAft>
              <a:buClr>
                <a:schemeClr val="accent2"/>
              </a:buClr>
              <a:buSzPct val="150000"/>
              <a:buFontTx/>
              <a:buChar char="•"/>
              <a:tabLst/>
              <a:defRPr/>
            </a:pPr>
            <a:r>
              <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Do not include in-kind donations</a:t>
            </a:r>
          </a:p>
          <a:p>
            <a:pPr marL="242900" marR="0" lvl="0" indent="-242900" algn="l" defTabSz="914400" rtl="0" eaLnBrk="1" fontAlgn="auto" latinLnBrk="0" hangingPunct="1">
              <a:lnSpc>
                <a:spcPts val="2520"/>
              </a:lnSpc>
              <a:spcBef>
                <a:spcPts val="0"/>
              </a:spcBef>
              <a:spcAft>
                <a:spcPts val="0"/>
              </a:spcAft>
              <a:buClrTx/>
              <a:buSzPct val="100000"/>
              <a:buFontTx/>
              <a:buChar char="•"/>
              <a:tabLst/>
              <a:defRPr/>
            </a:pPr>
            <a:endPar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endParaRPr>
          </a:p>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Tab D. Funding Detail</a:t>
            </a:r>
          </a:p>
          <a:p>
            <a:pPr marL="0" marR="0" lvl="0" indent="0" algn="l" defTabSz="914400" rtl="0" eaLnBrk="1" fontAlgn="auto" latinLnBrk="0" hangingPunct="1">
              <a:lnSpc>
                <a:spcPts val="252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endParaRPr>
          </a:p>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Tab E. Changes in Funding</a:t>
            </a:r>
          </a:p>
          <a:p>
            <a:pPr marL="242900" marR="0" lvl="0" indent="-242900" algn="l" defTabSz="914400" rtl="0" eaLnBrk="1" fontAlgn="auto" latinLnBrk="0" hangingPunct="1">
              <a:spcBef>
                <a:spcPts val="1200"/>
              </a:spcBef>
              <a:spcAft>
                <a:spcPts val="200"/>
              </a:spcAft>
              <a:buClr>
                <a:schemeClr val="accent2"/>
              </a:buClr>
              <a:buSzPct val="150000"/>
              <a:buFontTx/>
              <a:buChar char="•"/>
              <a:tabLst/>
              <a:defRPr/>
            </a:pPr>
            <a:r>
              <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Indicate any significant changes in funding in the most recent fiscal year</a:t>
            </a:r>
          </a:p>
          <a:p>
            <a:pPr marL="242900" marR="0" lvl="0" indent="-242900" algn="l" defTabSz="914400" rtl="0" eaLnBrk="1" fontAlgn="auto" latinLnBrk="0" hangingPunct="1">
              <a:lnSpc>
                <a:spcPts val="2520"/>
              </a:lnSpc>
              <a:spcBef>
                <a:spcPts val="0"/>
              </a:spcBef>
              <a:spcAft>
                <a:spcPts val="0"/>
              </a:spcAft>
              <a:buClrTx/>
              <a:buSzPct val="100000"/>
              <a:buFontTx/>
              <a:buChar char="•"/>
              <a:tabLst/>
              <a:defRPr/>
            </a:pPr>
            <a:endPar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endParaRPr>
          </a:p>
          <a:p>
            <a:pPr marL="0" marR="0" lvl="0" indent="0" algn="l" defTabSz="914400" rtl="0" eaLnBrk="1" fontAlgn="auto" latinLnBrk="0" hangingPunct="1">
              <a:spcBef>
                <a:spcPts val="1200"/>
              </a:spcBef>
              <a:spcAft>
                <a:spcPts val="200"/>
              </a:spcAft>
              <a:buClrTx/>
              <a:buSzTx/>
              <a:buFontTx/>
              <a:buNone/>
              <a:tabLst/>
              <a:defRPr/>
            </a:pPr>
            <a:r>
              <a:rPr kumimoji="0" lang="en-US" sz="1600" b="1"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Note: </a:t>
            </a:r>
            <a:r>
              <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 For </a:t>
            </a:r>
            <a:r>
              <a:rPr kumimoji="0" lang="en-US" sz="1600" b="0" i="0" u="sng"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General Support Grants</a:t>
            </a:r>
            <a:r>
              <a:rPr kumimoji="0" lang="en-US" sz="1600" b="0" i="0"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 </a:t>
            </a:r>
            <a:r>
              <a:rPr kumimoji="0" lang="en-US" sz="1600" b="0" i="0" u="none" strike="noStrike" kern="0" cap="none" spc="0" normalizeH="0" baseline="0" noProof="0" dirty="0">
                <a:ln>
                  <a:noFill/>
                </a:ln>
                <a:solidFill>
                  <a:srgbClr val="333333"/>
                </a:solidFill>
                <a:effectLst/>
                <a:uLnTx/>
                <a:uFillTx/>
                <a:latin typeface="Arial"/>
                <a:ea typeface="Montserrat" pitchFamily="34" charset="-122"/>
                <a:cs typeface="Montserrat" pitchFamily="34" charset="-120"/>
              </a:rPr>
              <a:t>complete tabs A &amp; B for Project Support; tabs C, D, &amp; E for General Operating Support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4BAA4DEA-CFC3-31AA-CF9E-7E58C6810776}"/>
              </a:ext>
            </a:extLst>
          </p:cNvPr>
          <p:cNvGrpSpPr/>
          <p:nvPr/>
        </p:nvGrpSpPr>
        <p:grpSpPr>
          <a:xfrm>
            <a:off x="5090687" y="868117"/>
            <a:ext cx="6801768" cy="5422150"/>
            <a:chOff x="5063145" y="1262888"/>
            <a:chExt cx="6801768" cy="5422150"/>
          </a:xfrm>
        </p:grpSpPr>
        <p:pic>
          <p:nvPicPr>
            <p:cNvPr id="10" name="Object 4" descr="preencoded.png">
              <a:extLst>
                <a:ext uri="{FF2B5EF4-FFF2-40B4-BE49-F238E27FC236}">
                  <a16:creationId xmlns:a16="http://schemas.microsoft.com/office/drawing/2014/main" id="{E044F160-3DE9-D0B2-FA2A-72D8462EDA9C}"/>
                </a:ext>
              </a:extLst>
            </p:cNvPr>
            <p:cNvPicPr>
              <a:picLocks noChangeAspect="1"/>
            </p:cNvPicPr>
            <p:nvPr/>
          </p:nvPicPr>
          <p:blipFill>
            <a:blip r:embed="rId3"/>
            <a:srcRect l="410" r="410"/>
            <a:stretch/>
          </p:blipFill>
          <p:spPr>
            <a:xfrm>
              <a:off x="5063145" y="1262888"/>
              <a:ext cx="3924730" cy="3443670"/>
            </a:xfrm>
            <a:prstGeom prst="rect">
              <a:avLst/>
            </a:prstGeom>
          </p:spPr>
        </p:pic>
        <p:pic>
          <p:nvPicPr>
            <p:cNvPr id="11" name="Object 3" descr="preencoded.png">
              <a:extLst>
                <a:ext uri="{FF2B5EF4-FFF2-40B4-BE49-F238E27FC236}">
                  <a16:creationId xmlns:a16="http://schemas.microsoft.com/office/drawing/2014/main" id="{CBB84926-6522-B7F8-7219-A24A66B0BD46}"/>
                </a:ext>
              </a:extLst>
            </p:cNvPr>
            <p:cNvPicPr>
              <a:picLocks noChangeAspect="1"/>
            </p:cNvPicPr>
            <p:nvPr/>
          </p:nvPicPr>
          <p:blipFill>
            <a:blip r:embed="rId4"/>
            <a:srcRect/>
            <a:stretch/>
          </p:blipFill>
          <p:spPr>
            <a:xfrm>
              <a:off x="7784057" y="3633315"/>
              <a:ext cx="4080856" cy="3051723"/>
            </a:xfrm>
            <a:prstGeom prst="rect">
              <a:avLst/>
            </a:prstGeom>
          </p:spPr>
        </p:pic>
        <p:cxnSp>
          <p:nvCxnSpPr>
            <p:cNvPr id="12" name="Straight Connector 11">
              <a:extLst>
                <a:ext uri="{FF2B5EF4-FFF2-40B4-BE49-F238E27FC236}">
                  <a16:creationId xmlns:a16="http://schemas.microsoft.com/office/drawing/2014/main" id="{69281C34-230E-8D1D-B200-65C52649FF75}"/>
                </a:ext>
              </a:extLst>
            </p:cNvPr>
            <p:cNvCxnSpPr/>
            <p:nvPr/>
          </p:nvCxnSpPr>
          <p:spPr>
            <a:xfrm>
              <a:off x="5063145" y="1262888"/>
              <a:ext cx="0" cy="344367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9FB435-C331-C75A-EF11-1F1CF3276D04}"/>
                </a:ext>
              </a:extLst>
            </p:cNvPr>
            <p:cNvCxnSpPr>
              <a:cxnSpLocks/>
            </p:cNvCxnSpPr>
            <p:nvPr/>
          </p:nvCxnSpPr>
          <p:spPr>
            <a:xfrm flipH="1">
              <a:off x="5063145" y="1262888"/>
              <a:ext cx="3902416"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2214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43BA-6C04-4EEE-B1EB-0D4DFFE56065}"/>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Grant Reporting Requirements</a:t>
            </a:r>
          </a:p>
        </p:txBody>
      </p:sp>
      <p:sp>
        <p:nvSpPr>
          <p:cNvPr id="4" name="Slide Number Placeholder 3">
            <a:extLst>
              <a:ext uri="{FF2B5EF4-FFF2-40B4-BE49-F238E27FC236}">
                <a16:creationId xmlns:a16="http://schemas.microsoft.com/office/drawing/2014/main" id="{AACFE55B-C107-447E-9EE9-CFC6F45FA81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15592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b="1">
                <a:solidFill>
                  <a:schemeClr val="tx1">
                    <a:lumMod val="75000"/>
                    <a:lumOff val="25000"/>
                  </a:schemeClr>
                </a:solidFill>
                <a:latin typeface="Arial"/>
                <a:ea typeface="Arial"/>
                <a:cs typeface="Arial"/>
                <a:sym typeface="Arial"/>
              </a:rPr>
              <a:t>Our Strategic Framework</a:t>
            </a:r>
            <a:endParaRPr>
              <a:solidFill>
                <a:schemeClr val="tx1">
                  <a:lumMod val="75000"/>
                  <a:lumOff val="25000"/>
                </a:schemeClr>
              </a:solidFill>
            </a:endParaRPr>
          </a:p>
        </p:txBody>
      </p:sp>
      <p:sp>
        <p:nvSpPr>
          <p:cNvPr id="123" name="Google Shape;123;gd34e4da26e_0_7"/>
          <p:cNvSpPr txBox="1">
            <a:spLocks noGrp="1"/>
          </p:cNvSpPr>
          <p:nvPr>
            <p:ph type="body" idx="1"/>
          </p:nvPr>
        </p:nvSpPr>
        <p:spPr>
          <a:xfrm>
            <a:off x="1189648" y="2237815"/>
            <a:ext cx="2698283" cy="3059657"/>
          </a:xfrm>
          <a:prstGeom prst="rect">
            <a:avLst/>
          </a:prstGeom>
          <a:noFill/>
          <a:ln>
            <a:noFill/>
          </a:ln>
        </p:spPr>
        <p:txBody>
          <a:bodyPr spcFirstLastPara="1" wrap="square" lIns="0" tIns="45700" rIns="0" bIns="45700" anchor="t" anchorCtr="0">
            <a:normAutofit fontScale="85000" lnSpcReduction="10000"/>
          </a:bodyPr>
          <a:lstStyle/>
          <a:p>
            <a:pPr marL="0" indent="0">
              <a:lnSpc>
                <a:spcPct val="100000"/>
              </a:lnSpc>
              <a:spcBef>
                <a:spcPts val="1000"/>
              </a:spcBef>
              <a:spcAft>
                <a:spcPts val="1000"/>
              </a:spcAft>
              <a:buNone/>
            </a:pPr>
            <a:r>
              <a:rPr lang="en-US" sz="2800" b="1">
                <a:solidFill>
                  <a:srgbClr val="002C76"/>
                </a:solidFill>
                <a:ea typeface="Montserrat" pitchFamily="34" charset="-122"/>
                <a:cs typeface="Montserrat" pitchFamily="34" charset="-120"/>
              </a:rPr>
              <a:t>Our goal is to transform the civil legal aid network, working closely with all stakeholders, so District residents have a fair and equal legal experience.</a:t>
            </a:r>
            <a:endParaRPr lang="en-US" sz="2800" b="1">
              <a:solidFill>
                <a:srgbClr val="002C76"/>
              </a:solidFill>
              <a:ea typeface="Calibri" panose="020F0502020204030204"/>
              <a:cs typeface="Calibri" panose="020F0502020204030204"/>
            </a:endParaRPr>
          </a:p>
          <a:p>
            <a:pPr marL="0" indent="0">
              <a:lnSpc>
                <a:spcPct val="100000"/>
              </a:lnSpc>
              <a:spcBef>
                <a:spcPts val="1000"/>
              </a:spcBef>
              <a:spcAft>
                <a:spcPts val="1000"/>
              </a:spcAft>
              <a:buNone/>
            </a:pPr>
            <a:endParaRPr lang="en-US" sz="2800"/>
          </a:p>
          <a:p>
            <a:pPr marL="0" indent="0">
              <a:lnSpc>
                <a:spcPct val="100000"/>
              </a:lnSpc>
              <a:spcBef>
                <a:spcPts val="1000"/>
              </a:spcBef>
              <a:spcAft>
                <a:spcPts val="1000"/>
              </a:spcAft>
              <a:buNone/>
            </a:pPr>
            <a:endParaRPr lang="en-US" sz="2800">
              <a:latin typeface="+mn-lt"/>
              <a:ea typeface="Arial"/>
            </a:endParaRPr>
          </a:p>
          <a:p>
            <a:pPr marL="383540" lvl="1" indent="-42545">
              <a:lnSpc>
                <a:spcPct val="100000"/>
              </a:lnSpc>
              <a:spcBef>
                <a:spcPts val="600"/>
              </a:spcBef>
              <a:buClr>
                <a:srgbClr val="FFD44B"/>
              </a:buClr>
              <a:buSzPct val="100000"/>
              <a:buFont typeface="Courier New"/>
              <a:buNone/>
            </a:pPr>
            <a:endParaRPr lang="en-US" sz="2800" b="1">
              <a:latin typeface="+mj-lt"/>
              <a:ea typeface="Arial"/>
            </a:endParaRPr>
          </a:p>
          <a:p>
            <a:pPr marL="911860" indent="-316865">
              <a:lnSpc>
                <a:spcPct val="100000"/>
              </a:lnSpc>
              <a:spcBef>
                <a:spcPts val="1600"/>
              </a:spcBef>
              <a:buClr>
                <a:srgbClr val="3F3F3F"/>
              </a:buClr>
              <a:buSzPct val="100000"/>
              <a:buNone/>
            </a:pPr>
            <a:endParaRPr lang="en-US" sz="280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a:ea typeface="Arial"/>
                <a:cs typeface="Arial"/>
                <a:sym typeface="Arial"/>
              </a:rPr>
              <a:t>5</a:t>
            </a:r>
            <a:endParaRPr kumimoji="0" sz="1050" b="0" i="0" u="none" strike="noStrike" kern="1200" cap="none" spc="0" normalizeH="0" baseline="0" noProof="0" dirty="0">
              <a:ln>
                <a:noFill/>
              </a:ln>
              <a:solidFill>
                <a:srgbClr val="FFFFFF"/>
              </a:solidFill>
              <a:effectLst/>
              <a:uLnTx/>
              <a:uFillTx/>
              <a:latin typeface="Arial"/>
              <a:ea typeface="Arial"/>
              <a:cs typeface="Arial"/>
              <a:sym typeface="Arial"/>
            </a:endParaRPr>
          </a:p>
        </p:txBody>
      </p:sp>
      <p:grpSp>
        <p:nvGrpSpPr>
          <p:cNvPr id="7" name="Group 6">
            <a:extLst>
              <a:ext uri="{FF2B5EF4-FFF2-40B4-BE49-F238E27FC236}">
                <a16:creationId xmlns:a16="http://schemas.microsoft.com/office/drawing/2014/main" id="{616B837F-11A6-4084-9D2D-8A8F7A2CA093}"/>
              </a:ext>
            </a:extLst>
          </p:cNvPr>
          <p:cNvGrpSpPr/>
          <p:nvPr/>
        </p:nvGrpSpPr>
        <p:grpSpPr>
          <a:xfrm>
            <a:off x="4332791" y="2237815"/>
            <a:ext cx="7808548" cy="3094851"/>
            <a:chOff x="4285178" y="1880717"/>
            <a:chExt cx="7808548" cy="3094851"/>
          </a:xfrm>
        </p:grpSpPr>
        <p:sp>
          <p:nvSpPr>
            <p:cNvPr id="8" name="Object 3">
              <a:extLst>
                <a:ext uri="{FF2B5EF4-FFF2-40B4-BE49-F238E27FC236}">
                  <a16:creationId xmlns:a16="http://schemas.microsoft.com/office/drawing/2014/main" id="{2F017E67-1FBB-4D98-B17D-4CAAC6D430DB}"/>
                </a:ext>
              </a:extLst>
            </p:cNvPr>
            <p:cNvSpPr/>
            <p:nvPr/>
          </p:nvSpPr>
          <p:spPr>
            <a:xfrm>
              <a:off x="4285178" y="1880717"/>
              <a:ext cx="714196" cy="714196"/>
            </a:xfrm>
            <a:prstGeom prst="ellipse">
              <a:avLst/>
            </a:prstGeom>
            <a:solidFill>
              <a:srgbClr val="002C76"/>
            </a:solidFill>
          </p:spPr>
          <p:txBody>
            <a:bodyPr/>
            <a:lstStyle/>
            <a:p>
              <a:endParaRPr lang="en-US"/>
            </a:p>
          </p:txBody>
        </p:sp>
        <p:pic>
          <p:nvPicPr>
            <p:cNvPr id="9" name="Object 4" descr="preencoded.png">
              <a:extLst>
                <a:ext uri="{FF2B5EF4-FFF2-40B4-BE49-F238E27FC236}">
                  <a16:creationId xmlns:a16="http://schemas.microsoft.com/office/drawing/2014/main" id="{C205F625-A437-4629-88E7-2C78C6C3B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3728" y="2085441"/>
              <a:ext cx="352337" cy="304724"/>
            </a:xfrm>
            <a:prstGeom prst="rect">
              <a:avLst/>
            </a:prstGeom>
          </p:spPr>
        </p:pic>
        <p:sp>
          <p:nvSpPr>
            <p:cNvPr id="10" name="Object 5">
              <a:extLst>
                <a:ext uri="{FF2B5EF4-FFF2-40B4-BE49-F238E27FC236}">
                  <a16:creationId xmlns:a16="http://schemas.microsoft.com/office/drawing/2014/main" id="{BBB432B9-0F00-4923-9040-6E312B11CBC8}"/>
                </a:ext>
              </a:extLst>
            </p:cNvPr>
            <p:cNvSpPr/>
            <p:nvPr/>
          </p:nvSpPr>
          <p:spPr>
            <a:xfrm>
              <a:off x="5189827" y="2135923"/>
              <a:ext cx="2952012" cy="175216"/>
            </a:xfrm>
            <a:prstGeom prst="rect">
              <a:avLst/>
            </a:prstGeom>
            <a:noFill/>
          </p:spPr>
          <p:txBody>
            <a:bodyPr wrap="square" lIns="0" tIns="0" rIns="0" bIns="0" rtlCol="0" anchor="t"/>
            <a:lstStyle/>
            <a:p>
              <a:pPr algn="l">
                <a:lnSpc>
                  <a:spcPts val="2079"/>
                </a:lnSpc>
                <a:spcAft>
                  <a:spcPts val="600"/>
                </a:spcAft>
                <a:buNone/>
              </a:pPr>
              <a:r>
                <a:rPr lang="en-US" sz="1700" b="1">
                  <a:solidFill>
                    <a:srgbClr val="002C76"/>
                  </a:solidFill>
                  <a:ea typeface="Montserrat" pitchFamily="34" charset="-122"/>
                  <a:cs typeface="Montserrat" pitchFamily="34" charset="-120"/>
                </a:rPr>
                <a:t>Engage all stakeholders</a:t>
              </a:r>
              <a:endParaRPr lang="en-US"/>
            </a:p>
          </p:txBody>
        </p:sp>
        <p:sp>
          <p:nvSpPr>
            <p:cNvPr id="11" name="Object 6">
              <a:extLst>
                <a:ext uri="{FF2B5EF4-FFF2-40B4-BE49-F238E27FC236}">
                  <a16:creationId xmlns:a16="http://schemas.microsoft.com/office/drawing/2014/main" id="{57EE6771-13F2-464E-B7FE-17F4C7FA0B88}"/>
                </a:ext>
              </a:extLst>
            </p:cNvPr>
            <p:cNvSpPr/>
            <p:nvPr/>
          </p:nvSpPr>
          <p:spPr>
            <a:xfrm>
              <a:off x="4285178" y="3071045"/>
              <a:ext cx="714196" cy="714196"/>
            </a:xfrm>
            <a:prstGeom prst="ellipse">
              <a:avLst/>
            </a:prstGeom>
            <a:solidFill>
              <a:srgbClr val="002C76"/>
            </a:solidFill>
          </p:spPr>
          <p:txBody>
            <a:bodyPr/>
            <a:lstStyle/>
            <a:p>
              <a:endParaRPr lang="en-US"/>
            </a:p>
          </p:txBody>
        </p:sp>
        <p:pic>
          <p:nvPicPr>
            <p:cNvPr id="12" name="Object 7" descr="preencoded.png">
              <a:extLst>
                <a:ext uri="{FF2B5EF4-FFF2-40B4-BE49-F238E27FC236}">
                  <a16:creationId xmlns:a16="http://schemas.microsoft.com/office/drawing/2014/main" id="{1592C5C7-8160-4753-9906-384C9EDADC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3973" y="3249593"/>
              <a:ext cx="352337" cy="361860"/>
            </a:xfrm>
            <a:prstGeom prst="rect">
              <a:avLst/>
            </a:prstGeom>
          </p:spPr>
        </p:pic>
        <p:sp>
          <p:nvSpPr>
            <p:cNvPr id="13" name="Object 8">
              <a:extLst>
                <a:ext uri="{FF2B5EF4-FFF2-40B4-BE49-F238E27FC236}">
                  <a16:creationId xmlns:a16="http://schemas.microsoft.com/office/drawing/2014/main" id="{B640CBF6-3D7A-4311-8EDC-E925AD69298A}"/>
                </a:ext>
              </a:extLst>
            </p:cNvPr>
            <p:cNvSpPr/>
            <p:nvPr/>
          </p:nvSpPr>
          <p:spPr>
            <a:xfrm>
              <a:off x="5189827" y="3194267"/>
              <a:ext cx="2952012" cy="439183"/>
            </a:xfrm>
            <a:prstGeom prst="rect">
              <a:avLst/>
            </a:prstGeom>
            <a:noFill/>
          </p:spPr>
          <p:txBody>
            <a:bodyPr wrap="square" lIns="0" tIns="0" rIns="0" bIns="0" rtlCol="0" anchor="t"/>
            <a:lstStyle/>
            <a:p>
              <a:pPr algn="l">
                <a:lnSpc>
                  <a:spcPts val="2079"/>
                </a:lnSpc>
                <a:spcAft>
                  <a:spcPts val="600"/>
                </a:spcAft>
                <a:buNone/>
              </a:pPr>
              <a:r>
                <a:rPr lang="en-US" sz="1700" b="1" dirty="0">
                  <a:solidFill>
                    <a:srgbClr val="002C76"/>
                  </a:solidFill>
                  <a:ea typeface="Montserrat" pitchFamily="34" charset="-122"/>
                  <a:cs typeface="Montserrat" pitchFamily="34" charset="-120"/>
                </a:rPr>
                <a:t>Identify the unmet civil</a:t>
              </a:r>
              <a:br>
                <a:rPr lang="en-US" sz="1700" b="1" dirty="0">
                  <a:solidFill>
                    <a:srgbClr val="002C76"/>
                  </a:solidFill>
                  <a:ea typeface="Montserrat" pitchFamily="34" charset="-122"/>
                  <a:cs typeface="Montserrat" pitchFamily="34" charset="-120"/>
                </a:rPr>
              </a:br>
              <a:r>
                <a:rPr lang="en-US" sz="1700" b="1" dirty="0">
                  <a:solidFill>
                    <a:srgbClr val="002C76"/>
                  </a:solidFill>
                  <a:ea typeface="Montserrat" pitchFamily="34" charset="-122"/>
                  <a:cs typeface="Montserrat" pitchFamily="34" charset="-120"/>
                </a:rPr>
                <a:t>legal needs</a:t>
              </a:r>
              <a:endParaRPr lang="en-US" dirty="0"/>
            </a:p>
          </p:txBody>
        </p:sp>
        <p:sp>
          <p:nvSpPr>
            <p:cNvPr id="14" name="Object 9">
              <a:extLst>
                <a:ext uri="{FF2B5EF4-FFF2-40B4-BE49-F238E27FC236}">
                  <a16:creationId xmlns:a16="http://schemas.microsoft.com/office/drawing/2014/main" id="{7E7807E1-BE1F-469B-9B5E-0171FD0C7A67}"/>
                </a:ext>
              </a:extLst>
            </p:cNvPr>
            <p:cNvSpPr/>
            <p:nvPr/>
          </p:nvSpPr>
          <p:spPr>
            <a:xfrm>
              <a:off x="4285178" y="4261372"/>
              <a:ext cx="714196" cy="714196"/>
            </a:xfrm>
            <a:prstGeom prst="ellipse">
              <a:avLst/>
            </a:prstGeom>
            <a:solidFill>
              <a:srgbClr val="002C76"/>
            </a:solidFill>
          </p:spPr>
          <p:txBody>
            <a:bodyPr/>
            <a:lstStyle/>
            <a:p>
              <a:endParaRPr lang="en-US"/>
            </a:p>
          </p:txBody>
        </p:sp>
        <p:pic>
          <p:nvPicPr>
            <p:cNvPr id="15" name="Object 10" descr="preencoded.png">
              <a:extLst>
                <a:ext uri="{FF2B5EF4-FFF2-40B4-BE49-F238E27FC236}">
                  <a16:creationId xmlns:a16="http://schemas.microsoft.com/office/drawing/2014/main" id="{D08AC025-DC5B-4D4E-B954-241B0FCEF2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97058" y="4439921"/>
              <a:ext cx="285679" cy="361860"/>
            </a:xfrm>
            <a:prstGeom prst="rect">
              <a:avLst/>
            </a:prstGeom>
          </p:spPr>
        </p:pic>
        <p:sp>
          <p:nvSpPr>
            <p:cNvPr id="16" name="Object 11">
              <a:extLst>
                <a:ext uri="{FF2B5EF4-FFF2-40B4-BE49-F238E27FC236}">
                  <a16:creationId xmlns:a16="http://schemas.microsoft.com/office/drawing/2014/main" id="{1B050583-7736-4A26-937E-3155727AF6F0}"/>
                </a:ext>
              </a:extLst>
            </p:cNvPr>
            <p:cNvSpPr/>
            <p:nvPr/>
          </p:nvSpPr>
          <p:spPr>
            <a:xfrm>
              <a:off x="5189827" y="4384595"/>
              <a:ext cx="2952012" cy="439183"/>
            </a:xfrm>
            <a:prstGeom prst="rect">
              <a:avLst/>
            </a:prstGeom>
            <a:noFill/>
          </p:spPr>
          <p:txBody>
            <a:bodyPr wrap="square" lIns="0" tIns="0" rIns="0" bIns="0" rtlCol="0" anchor="t"/>
            <a:lstStyle/>
            <a:p>
              <a:pPr algn="l">
                <a:lnSpc>
                  <a:spcPts val="2079"/>
                </a:lnSpc>
                <a:spcAft>
                  <a:spcPts val="600"/>
                </a:spcAft>
                <a:buNone/>
              </a:pPr>
              <a:r>
                <a:rPr lang="en-US" sz="1700" b="1" dirty="0">
                  <a:solidFill>
                    <a:srgbClr val="002C76"/>
                  </a:solidFill>
                  <a:ea typeface="Montserrat" pitchFamily="34" charset="-122"/>
                  <a:cs typeface="Montserrat" pitchFamily="34" charset="-120"/>
                </a:rPr>
                <a:t>Infuse racial justice and</a:t>
              </a:r>
              <a:br>
                <a:rPr lang="en-US" sz="1700" b="1" dirty="0">
                  <a:solidFill>
                    <a:srgbClr val="002C76"/>
                  </a:solidFill>
                  <a:ea typeface="Montserrat" pitchFamily="34" charset="-122"/>
                  <a:cs typeface="Montserrat" pitchFamily="34" charset="-120"/>
                </a:rPr>
              </a:br>
              <a:r>
                <a:rPr lang="en-US" sz="1700" b="1" dirty="0">
                  <a:solidFill>
                    <a:srgbClr val="002C76"/>
                  </a:solidFill>
                  <a:ea typeface="Montserrat" pitchFamily="34" charset="-122"/>
                  <a:cs typeface="Montserrat" pitchFamily="34" charset="-120"/>
                </a:rPr>
                <a:t>equity in our work</a:t>
              </a:r>
              <a:endParaRPr lang="en-US" dirty="0"/>
            </a:p>
          </p:txBody>
        </p:sp>
        <p:sp>
          <p:nvSpPr>
            <p:cNvPr id="17" name="Object 12">
              <a:extLst>
                <a:ext uri="{FF2B5EF4-FFF2-40B4-BE49-F238E27FC236}">
                  <a16:creationId xmlns:a16="http://schemas.microsoft.com/office/drawing/2014/main" id="{C9334914-28FA-4059-BF1B-711C82FB787C}"/>
                </a:ext>
              </a:extLst>
            </p:cNvPr>
            <p:cNvSpPr/>
            <p:nvPr/>
          </p:nvSpPr>
          <p:spPr>
            <a:xfrm>
              <a:off x="8237065" y="1880717"/>
              <a:ext cx="714196" cy="714196"/>
            </a:xfrm>
            <a:prstGeom prst="ellipse">
              <a:avLst/>
            </a:prstGeom>
            <a:solidFill>
              <a:srgbClr val="002C76"/>
            </a:solidFill>
          </p:spPr>
          <p:txBody>
            <a:bodyPr/>
            <a:lstStyle/>
            <a:p>
              <a:endParaRPr lang="en-US"/>
            </a:p>
          </p:txBody>
        </p:sp>
        <p:pic>
          <p:nvPicPr>
            <p:cNvPr id="18" name="Object 13" descr="preencoded.png">
              <a:extLst>
                <a:ext uri="{FF2B5EF4-FFF2-40B4-BE49-F238E27FC236}">
                  <a16:creationId xmlns:a16="http://schemas.microsoft.com/office/drawing/2014/main" id="{C4E6C018-FF0E-4005-B8D3-2B138BDCF5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15587" y="2059272"/>
              <a:ext cx="361860" cy="352337"/>
            </a:xfrm>
            <a:prstGeom prst="rect">
              <a:avLst/>
            </a:prstGeom>
          </p:spPr>
        </p:pic>
        <p:sp>
          <p:nvSpPr>
            <p:cNvPr id="19" name="Object 14">
              <a:extLst>
                <a:ext uri="{FF2B5EF4-FFF2-40B4-BE49-F238E27FC236}">
                  <a16:creationId xmlns:a16="http://schemas.microsoft.com/office/drawing/2014/main" id="{D42B3B79-F15F-4D12-8957-8E9131BCDA7C}"/>
                </a:ext>
              </a:extLst>
            </p:cNvPr>
            <p:cNvSpPr/>
            <p:nvPr/>
          </p:nvSpPr>
          <p:spPr>
            <a:xfrm>
              <a:off x="9141714" y="2135923"/>
              <a:ext cx="2952012" cy="175216"/>
            </a:xfrm>
            <a:prstGeom prst="rect">
              <a:avLst/>
            </a:prstGeom>
            <a:noFill/>
          </p:spPr>
          <p:txBody>
            <a:bodyPr wrap="square" lIns="0" tIns="0" rIns="0" bIns="0" rtlCol="0" anchor="t"/>
            <a:lstStyle/>
            <a:p>
              <a:pPr algn="l">
                <a:lnSpc>
                  <a:spcPts val="2079"/>
                </a:lnSpc>
                <a:spcAft>
                  <a:spcPts val="600"/>
                </a:spcAft>
                <a:buNone/>
              </a:pPr>
              <a:r>
                <a:rPr lang="en-US" sz="1700" b="1" dirty="0">
                  <a:solidFill>
                    <a:srgbClr val="002C76"/>
                  </a:solidFill>
                  <a:ea typeface="Montserrat" pitchFamily="34" charset="-122"/>
                  <a:cs typeface="Montserrat" pitchFamily="34" charset="-120"/>
                </a:rPr>
                <a:t>Fund with intention</a:t>
              </a:r>
              <a:endParaRPr lang="en-US" dirty="0"/>
            </a:p>
          </p:txBody>
        </p:sp>
        <p:sp>
          <p:nvSpPr>
            <p:cNvPr id="20" name="Object 15">
              <a:extLst>
                <a:ext uri="{FF2B5EF4-FFF2-40B4-BE49-F238E27FC236}">
                  <a16:creationId xmlns:a16="http://schemas.microsoft.com/office/drawing/2014/main" id="{9114BA23-0E35-43AE-9A61-901B49E19AF2}"/>
                </a:ext>
              </a:extLst>
            </p:cNvPr>
            <p:cNvSpPr/>
            <p:nvPr/>
          </p:nvSpPr>
          <p:spPr>
            <a:xfrm>
              <a:off x="8237065" y="3071045"/>
              <a:ext cx="714196" cy="714196"/>
            </a:xfrm>
            <a:prstGeom prst="ellipse">
              <a:avLst/>
            </a:prstGeom>
            <a:solidFill>
              <a:srgbClr val="002C76"/>
            </a:solidFill>
          </p:spPr>
          <p:txBody>
            <a:bodyPr/>
            <a:lstStyle/>
            <a:p>
              <a:endParaRPr lang="en-US"/>
            </a:p>
          </p:txBody>
        </p:sp>
        <p:pic>
          <p:nvPicPr>
            <p:cNvPr id="21" name="Object 16" descr="preencoded.png">
              <a:extLst>
                <a:ext uri="{FF2B5EF4-FFF2-40B4-BE49-F238E27FC236}">
                  <a16:creationId xmlns:a16="http://schemas.microsoft.com/office/drawing/2014/main" id="{31E9952F-DE41-4B89-8E64-D2CB2B2EB0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5587" y="3249593"/>
              <a:ext cx="361860" cy="361860"/>
            </a:xfrm>
            <a:prstGeom prst="rect">
              <a:avLst/>
            </a:prstGeom>
          </p:spPr>
        </p:pic>
        <p:sp>
          <p:nvSpPr>
            <p:cNvPr id="22" name="Object 17">
              <a:extLst>
                <a:ext uri="{FF2B5EF4-FFF2-40B4-BE49-F238E27FC236}">
                  <a16:creationId xmlns:a16="http://schemas.microsoft.com/office/drawing/2014/main" id="{1A26BD81-5E14-49C9-A0F7-A283B4283AD6}"/>
                </a:ext>
              </a:extLst>
            </p:cNvPr>
            <p:cNvSpPr/>
            <p:nvPr/>
          </p:nvSpPr>
          <p:spPr>
            <a:xfrm>
              <a:off x="9141714" y="3042477"/>
              <a:ext cx="2952012" cy="967117"/>
            </a:xfrm>
            <a:prstGeom prst="rect">
              <a:avLst/>
            </a:prstGeom>
            <a:noFill/>
          </p:spPr>
          <p:txBody>
            <a:bodyPr wrap="square" lIns="0" tIns="0" rIns="0" bIns="0" rtlCol="0" anchor="t"/>
            <a:lstStyle/>
            <a:p>
              <a:pPr algn="l">
                <a:lnSpc>
                  <a:spcPts val="2079"/>
                </a:lnSpc>
                <a:spcAft>
                  <a:spcPts val="600"/>
                </a:spcAft>
                <a:buNone/>
              </a:pPr>
              <a:r>
                <a:rPr lang="en-US" sz="1700" b="1" dirty="0">
                  <a:solidFill>
                    <a:srgbClr val="002C76"/>
                  </a:solidFill>
                  <a:ea typeface="Montserrat" pitchFamily="34" charset="-122"/>
                  <a:cs typeface="Montserrat" pitchFamily="34" charset="-120"/>
                </a:rPr>
                <a:t>Demonstrate that</a:t>
              </a:r>
              <a:br>
                <a:rPr lang="en-US" sz="1700" b="1" dirty="0">
                  <a:solidFill>
                    <a:srgbClr val="002C76"/>
                  </a:solidFill>
                  <a:ea typeface="Montserrat" pitchFamily="34" charset="-122"/>
                  <a:cs typeface="Montserrat" pitchFamily="34" charset="-120"/>
                </a:rPr>
              </a:br>
              <a:r>
                <a:rPr lang="en-US" sz="1700" b="1" dirty="0">
                  <a:solidFill>
                    <a:srgbClr val="002C76"/>
                  </a:solidFill>
                  <a:ea typeface="Montserrat" pitchFamily="34" charset="-122"/>
                  <a:cs typeface="Montserrat" pitchFamily="34" charset="-120"/>
                </a:rPr>
                <a:t>people who need</a:t>
              </a:r>
              <a:br>
                <a:rPr lang="en-US" sz="1700" b="1" dirty="0">
                  <a:solidFill>
                    <a:srgbClr val="002C76"/>
                  </a:solidFill>
                  <a:ea typeface="Montserrat" pitchFamily="34" charset="-122"/>
                  <a:cs typeface="Montserrat" pitchFamily="34" charset="-120"/>
                </a:rPr>
              </a:br>
              <a:r>
                <a:rPr lang="en-US" sz="1700" b="1" dirty="0">
                  <a:solidFill>
                    <a:srgbClr val="002C76"/>
                  </a:solidFill>
                  <a:ea typeface="Montserrat" pitchFamily="34" charset="-122"/>
                  <a:cs typeface="Montserrat" pitchFamily="34" charset="-120"/>
                </a:rPr>
                <a:t>services are getting</a:t>
              </a:r>
              <a:br>
                <a:rPr lang="en-US" sz="1700" b="1" dirty="0">
                  <a:solidFill>
                    <a:srgbClr val="002C76"/>
                  </a:solidFill>
                  <a:ea typeface="Montserrat" pitchFamily="34" charset="-122"/>
                  <a:cs typeface="Montserrat" pitchFamily="34" charset="-120"/>
                </a:rPr>
              </a:br>
              <a:r>
                <a:rPr lang="en-US" sz="1700" b="1" dirty="0">
                  <a:solidFill>
                    <a:srgbClr val="002C76"/>
                  </a:solidFill>
                  <a:ea typeface="Montserrat" pitchFamily="34" charset="-122"/>
                  <a:cs typeface="Montserrat" pitchFamily="34" charset="-120"/>
                </a:rPr>
                <a:t>them</a:t>
              </a:r>
              <a:endParaRPr lang="en-US" dirty="0"/>
            </a:p>
          </p:txBody>
        </p:sp>
      </p:grpSp>
      <p:cxnSp>
        <p:nvCxnSpPr>
          <p:cNvPr id="3" name="Straight Connector 2">
            <a:extLst>
              <a:ext uri="{FF2B5EF4-FFF2-40B4-BE49-F238E27FC236}">
                <a16:creationId xmlns:a16="http://schemas.microsoft.com/office/drawing/2014/main" id="{A1046348-1183-491A-87C0-BC5C624B91AD}"/>
              </a:ext>
            </a:extLst>
          </p:cNvPr>
          <p:cNvCxnSpPr>
            <a:cxnSpLocks/>
          </p:cNvCxnSpPr>
          <p:nvPr/>
        </p:nvCxnSpPr>
        <p:spPr>
          <a:xfrm>
            <a:off x="3993871" y="1973766"/>
            <a:ext cx="0" cy="3746810"/>
          </a:xfrm>
          <a:prstGeom prst="line">
            <a:avLst/>
          </a:prstGeom>
          <a:ln w="63500">
            <a:solidFill>
              <a:srgbClr val="002C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330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CBFC-7628-6495-8F3C-52DA340A227C}"/>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Reporting Requirements</a:t>
            </a:r>
          </a:p>
        </p:txBody>
      </p:sp>
      <p:sp>
        <p:nvSpPr>
          <p:cNvPr id="3" name="Text Placeholder 2">
            <a:extLst>
              <a:ext uri="{FF2B5EF4-FFF2-40B4-BE49-F238E27FC236}">
                <a16:creationId xmlns:a16="http://schemas.microsoft.com/office/drawing/2014/main" id="{A170BD84-994D-3A8F-CD72-70FDFFA31E73}"/>
              </a:ext>
            </a:extLst>
          </p:cNvPr>
          <p:cNvSpPr>
            <a:spLocks noGrp="1"/>
          </p:cNvSpPr>
          <p:nvPr>
            <p:ph type="body" idx="1"/>
          </p:nvPr>
        </p:nvSpPr>
        <p:spPr>
          <a:xfrm>
            <a:off x="1097279" y="2016878"/>
            <a:ext cx="4851496" cy="4269333"/>
          </a:xfrm>
        </p:spPr>
        <p:txBody>
          <a:bodyPr>
            <a:normAutofit/>
          </a:bodyPr>
          <a:lstStyle/>
          <a:p>
            <a:pPr marL="114300" indent="0">
              <a:buNone/>
            </a:pPr>
            <a:r>
              <a:rPr lang="en-US" sz="2800" b="1" dirty="0">
                <a:solidFill>
                  <a:schemeClr val="tx1"/>
                </a:solidFill>
                <a:latin typeface="+mn-lt"/>
              </a:rPr>
              <a:t>ATJ and CLCPP Grants</a:t>
            </a:r>
            <a:endParaRPr lang="en-US" sz="2800" dirty="0">
              <a:solidFill>
                <a:schemeClr val="tx1"/>
              </a:solidFill>
              <a:latin typeface="+mn-lt"/>
            </a:endParaRPr>
          </a:p>
          <a:p>
            <a:pPr>
              <a:lnSpc>
                <a:spcPct val="120000"/>
              </a:lnSpc>
              <a:spcAft>
                <a:spcPts val="600"/>
              </a:spcAft>
              <a:buClr>
                <a:schemeClr val="accent2"/>
              </a:buClr>
              <a:buSzPct val="150000"/>
              <a:buFont typeface="Arial"/>
              <a:buChar char="•"/>
            </a:pPr>
            <a:r>
              <a:rPr lang="en-US" sz="2800" dirty="0">
                <a:solidFill>
                  <a:schemeClr val="tx1"/>
                </a:solidFill>
                <a:latin typeface="+mn-lt"/>
              </a:rPr>
              <a:t>Quarterly Financial Reports</a:t>
            </a:r>
          </a:p>
          <a:p>
            <a:pPr>
              <a:lnSpc>
                <a:spcPct val="120000"/>
              </a:lnSpc>
              <a:spcAft>
                <a:spcPts val="600"/>
              </a:spcAft>
              <a:buClr>
                <a:schemeClr val="accent2"/>
              </a:buClr>
              <a:buSzPct val="150000"/>
              <a:buFont typeface="Arial"/>
              <a:buChar char="•"/>
            </a:pPr>
            <a:r>
              <a:rPr lang="en-US" sz="2800" dirty="0">
                <a:solidFill>
                  <a:schemeClr val="tx1"/>
                </a:solidFill>
                <a:latin typeface="+mn-lt"/>
              </a:rPr>
              <a:t>Semiannual Programmatic Report</a:t>
            </a:r>
          </a:p>
          <a:p>
            <a:pPr>
              <a:lnSpc>
                <a:spcPct val="120000"/>
              </a:lnSpc>
              <a:spcAft>
                <a:spcPts val="600"/>
              </a:spcAft>
              <a:buClr>
                <a:schemeClr val="accent2"/>
              </a:buClr>
              <a:buSzPct val="150000"/>
              <a:buFont typeface="Arial"/>
              <a:buChar char="•"/>
            </a:pPr>
            <a:r>
              <a:rPr lang="en-US" sz="2800" dirty="0">
                <a:solidFill>
                  <a:schemeClr val="tx1"/>
                </a:solidFill>
                <a:latin typeface="+mn-lt"/>
              </a:rPr>
              <a:t>Final Programmatic Report and Client Story</a:t>
            </a:r>
          </a:p>
        </p:txBody>
      </p:sp>
      <p:sp>
        <p:nvSpPr>
          <p:cNvPr id="4" name="Text Placeholder 3">
            <a:extLst>
              <a:ext uri="{FF2B5EF4-FFF2-40B4-BE49-F238E27FC236}">
                <a16:creationId xmlns:a16="http://schemas.microsoft.com/office/drawing/2014/main" id="{6C4394B9-BED5-3C60-D0C5-3FEBC95ACB6B}"/>
              </a:ext>
            </a:extLst>
          </p:cNvPr>
          <p:cNvSpPr>
            <a:spLocks noGrp="1"/>
          </p:cNvSpPr>
          <p:nvPr>
            <p:ph type="body" idx="2"/>
          </p:nvPr>
        </p:nvSpPr>
        <p:spPr>
          <a:xfrm>
            <a:off x="6696530" y="2016879"/>
            <a:ext cx="4478724" cy="4023359"/>
          </a:xfrm>
        </p:spPr>
        <p:txBody>
          <a:bodyPr/>
          <a:lstStyle/>
          <a:p>
            <a:pPr marL="0" indent="0">
              <a:lnSpc>
                <a:spcPts val="2660"/>
              </a:lnSpc>
              <a:buNone/>
            </a:pPr>
            <a:r>
              <a:rPr lang="en-US" sz="2800" b="1">
                <a:solidFill>
                  <a:schemeClr val="tx1"/>
                </a:solidFill>
                <a:latin typeface="Arial"/>
                <a:cs typeface="Arial"/>
              </a:rPr>
              <a:t>CLCPP Grants</a:t>
            </a:r>
            <a:endParaRPr lang="en-US" sz="2800" b="1">
              <a:solidFill>
                <a:schemeClr val="tx1"/>
              </a:solidFill>
            </a:endParaRPr>
          </a:p>
          <a:p>
            <a:pPr marL="242570">
              <a:lnSpc>
                <a:spcPts val="2660"/>
              </a:lnSpc>
              <a:buClr>
                <a:schemeClr val="accent2"/>
              </a:buClr>
              <a:buSzPct val="100000"/>
              <a:buFont typeface="Calibri,Sans-Serif"/>
              <a:buChar char="•"/>
            </a:pPr>
            <a:r>
              <a:rPr lang="en-US" sz="2600">
                <a:solidFill>
                  <a:schemeClr val="tx1"/>
                </a:solidFill>
                <a:latin typeface="Arial"/>
                <a:cs typeface="Arial"/>
              </a:rPr>
              <a:t>Ongoing Data Collection </a:t>
            </a:r>
            <a:endParaRPr lang="en-US" sz="2600">
              <a:solidFill>
                <a:schemeClr val="tx1"/>
              </a:solidFill>
            </a:endParaRPr>
          </a:p>
          <a:p>
            <a:pPr marL="699770" lvl="1">
              <a:lnSpc>
                <a:spcPts val="2660"/>
              </a:lnSpc>
              <a:buFont typeface="Calibri,Sans-Serif"/>
              <a:buChar char="•"/>
            </a:pPr>
            <a:endParaRPr lang="en-US" sz="2400">
              <a:solidFill>
                <a:schemeClr val="tx1"/>
              </a:solidFill>
              <a:latin typeface="Arial"/>
              <a:cs typeface="Arial"/>
            </a:endParaRPr>
          </a:p>
          <a:p>
            <a:pPr marL="0" indent="0">
              <a:lnSpc>
                <a:spcPts val="2660"/>
              </a:lnSpc>
              <a:buNone/>
            </a:pPr>
            <a:r>
              <a:rPr lang="en-US" sz="2800" b="1">
                <a:solidFill>
                  <a:schemeClr val="tx1"/>
                </a:solidFill>
                <a:latin typeface="Arial"/>
                <a:cs typeface="Arial"/>
              </a:rPr>
              <a:t>General Support Grants</a:t>
            </a:r>
            <a:endParaRPr lang="en-US" sz="2800" b="1">
              <a:solidFill>
                <a:schemeClr val="tx1"/>
              </a:solidFill>
            </a:endParaRPr>
          </a:p>
          <a:p>
            <a:pPr>
              <a:lnSpc>
                <a:spcPct val="80000"/>
              </a:lnSpc>
              <a:spcAft>
                <a:spcPts val="200"/>
              </a:spcAft>
              <a:buClr>
                <a:schemeClr val="accent2"/>
              </a:buClr>
              <a:buSzPct val="100000"/>
              <a:buFont typeface="Calibri,Sans-Serif"/>
              <a:buChar char="•"/>
            </a:pPr>
            <a:r>
              <a:rPr lang="en-US" sz="2600">
                <a:solidFill>
                  <a:schemeClr val="tx1"/>
                </a:solidFill>
                <a:latin typeface="Arial"/>
                <a:cs typeface="Arial"/>
              </a:rPr>
              <a:t>Semiannual Programmatic Report </a:t>
            </a:r>
            <a:endParaRPr lang="en-US" sz="2600">
              <a:solidFill>
                <a:schemeClr val="tx1"/>
              </a:solidFill>
            </a:endParaRPr>
          </a:p>
          <a:p>
            <a:pPr>
              <a:lnSpc>
                <a:spcPct val="80000"/>
              </a:lnSpc>
              <a:spcAft>
                <a:spcPts val="200"/>
              </a:spcAft>
              <a:buClr>
                <a:schemeClr val="accent2"/>
              </a:buClr>
              <a:buSzPct val="100000"/>
              <a:buFont typeface="Calibri,Sans-Serif"/>
              <a:buChar char="•"/>
            </a:pPr>
            <a:r>
              <a:rPr lang="en-US" sz="2600">
                <a:solidFill>
                  <a:schemeClr val="tx1"/>
                </a:solidFill>
                <a:latin typeface="Arial"/>
                <a:cs typeface="Arial"/>
              </a:rPr>
              <a:t>Final Programmatic Report and Client Story</a:t>
            </a:r>
            <a:endParaRPr lang="en-US" sz="2600">
              <a:solidFill>
                <a:schemeClr val="tx1"/>
              </a:solidFill>
            </a:endParaRPr>
          </a:p>
        </p:txBody>
      </p:sp>
      <p:sp>
        <p:nvSpPr>
          <p:cNvPr id="5" name="Slide Number Placeholder 4">
            <a:extLst>
              <a:ext uri="{FF2B5EF4-FFF2-40B4-BE49-F238E27FC236}">
                <a16:creationId xmlns:a16="http://schemas.microsoft.com/office/drawing/2014/main" id="{D1506BB8-2F9C-E563-30F6-1C8A1261D4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50</a:t>
            </a:fld>
            <a:endParaRPr lang="en-US"/>
          </a:p>
        </p:txBody>
      </p:sp>
    </p:spTree>
    <p:extLst>
      <p:ext uri="{BB962C8B-B14F-4D97-AF65-F5344CB8AC3E}">
        <p14:creationId xmlns:p14="http://schemas.microsoft.com/office/powerpoint/2010/main" val="4287586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B0F6-9243-3C15-357D-6ACF57BBB9CC}"/>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Training and Technical Assistance</a:t>
            </a:r>
          </a:p>
        </p:txBody>
      </p:sp>
      <p:sp>
        <p:nvSpPr>
          <p:cNvPr id="4" name="Slide Number Placeholder 3">
            <a:extLst>
              <a:ext uri="{FF2B5EF4-FFF2-40B4-BE49-F238E27FC236}">
                <a16:creationId xmlns:a16="http://schemas.microsoft.com/office/drawing/2014/main" id="{37F60212-46A0-51EA-456A-314FDED3B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51</a:t>
            </a:fld>
            <a:endParaRPr lang="en-US"/>
          </a:p>
        </p:txBody>
      </p:sp>
      <p:graphicFrame>
        <p:nvGraphicFramePr>
          <p:cNvPr id="5" name="Table 5">
            <a:extLst>
              <a:ext uri="{FF2B5EF4-FFF2-40B4-BE49-F238E27FC236}">
                <a16:creationId xmlns:a16="http://schemas.microsoft.com/office/drawing/2014/main" id="{CDD68E98-CE02-1400-3788-483944D331ED}"/>
              </a:ext>
            </a:extLst>
          </p:cNvPr>
          <p:cNvGraphicFramePr>
            <a:graphicFrameLocks noGrp="1"/>
          </p:cNvGraphicFramePr>
          <p:nvPr>
            <p:extLst>
              <p:ext uri="{D42A27DB-BD31-4B8C-83A1-F6EECF244321}">
                <p14:modId xmlns:p14="http://schemas.microsoft.com/office/powerpoint/2010/main" val="1476608575"/>
              </p:ext>
            </p:extLst>
          </p:nvPr>
        </p:nvGraphicFramePr>
        <p:xfrm>
          <a:off x="1396314" y="1928940"/>
          <a:ext cx="8957652" cy="3861564"/>
        </p:xfrm>
        <a:graphic>
          <a:graphicData uri="http://schemas.openxmlformats.org/drawingml/2006/table">
            <a:tbl>
              <a:tblPr firstRow="1" bandRow="1">
                <a:tableStyleId>{E8034E78-7F5D-4C2E-B375-FC64B27BC917}</a:tableStyleId>
              </a:tblPr>
              <a:tblGrid>
                <a:gridCol w="4112712">
                  <a:extLst>
                    <a:ext uri="{9D8B030D-6E8A-4147-A177-3AD203B41FA5}">
                      <a16:colId xmlns:a16="http://schemas.microsoft.com/office/drawing/2014/main" val="264705506"/>
                    </a:ext>
                  </a:extLst>
                </a:gridCol>
                <a:gridCol w="2863912">
                  <a:extLst>
                    <a:ext uri="{9D8B030D-6E8A-4147-A177-3AD203B41FA5}">
                      <a16:colId xmlns:a16="http://schemas.microsoft.com/office/drawing/2014/main" val="3975895779"/>
                    </a:ext>
                  </a:extLst>
                </a:gridCol>
                <a:gridCol w="1981028">
                  <a:extLst>
                    <a:ext uri="{9D8B030D-6E8A-4147-A177-3AD203B41FA5}">
                      <a16:colId xmlns:a16="http://schemas.microsoft.com/office/drawing/2014/main" val="1319023687"/>
                    </a:ext>
                  </a:extLst>
                </a:gridCol>
              </a:tblGrid>
              <a:tr h="427269">
                <a:tc>
                  <a:txBody>
                    <a:bodyPr/>
                    <a:lstStyle/>
                    <a:p>
                      <a:r>
                        <a:rPr lang="en-US" sz="2200" dirty="0"/>
                        <a:t>TOPICS</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200" dirty="0"/>
                        <a:t>PROVIDER</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200" dirty="0"/>
                        <a:t>TIMEFRAME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73029912"/>
                  </a:ext>
                </a:extLst>
              </a:tr>
              <a:tr h="335711">
                <a:tc>
                  <a:txBody>
                    <a:bodyPr/>
                    <a:lstStyle/>
                    <a:p>
                      <a:pPr marL="457200" lvl="0" indent="-457200">
                        <a:buNone/>
                      </a:pPr>
                      <a:r>
                        <a:rPr lang="en-US" sz="1600" b="0" i="0" u="none" strike="noStrike" cap="none" dirty="0">
                          <a:solidFill>
                            <a:schemeClr val="tx1"/>
                          </a:solidFill>
                          <a:effectLst/>
                          <a:latin typeface="+mn-lt"/>
                          <a:ea typeface="+mn-ea"/>
                          <a:cs typeface="+mn-cs"/>
                        </a:rPr>
                        <a:t>Financial Due Diligence  </a:t>
                      </a:r>
                      <a:endParaRPr lang="en-US" sz="1600" dirty="0">
                        <a:solidFill>
                          <a:schemeClr val="tx1"/>
                        </a:solidFill>
                        <a:latin typeface="+mn-lt"/>
                        <a:cs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600" b="0" i="0" u="none" strike="noStrike" cap="none" dirty="0">
                          <a:solidFill>
                            <a:schemeClr val="tx1"/>
                          </a:solidFill>
                          <a:effectLst/>
                          <a:latin typeface="+mn-lt"/>
                          <a:ea typeface="+mn-ea"/>
                          <a:cs typeface="+mn-cs"/>
                        </a:rPr>
                        <a:t>BDO </a:t>
                      </a:r>
                      <a:endParaRPr lang="en-US" sz="1600" dirty="0">
                        <a:solidFill>
                          <a:schemeClr val="tx1"/>
                        </a:solidFill>
                        <a:latin typeface="+mn-lt"/>
                        <a:cs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600" b="0" i="0" u="none" strike="noStrike" cap="none" dirty="0">
                          <a:solidFill>
                            <a:schemeClr val="tx1"/>
                          </a:solidFill>
                          <a:effectLst/>
                          <a:latin typeface="+mn-lt"/>
                          <a:ea typeface="+mn-ea"/>
                          <a:cs typeface="+mn-cs"/>
                        </a:rPr>
                        <a:t>February 2024</a:t>
                      </a:r>
                      <a:endParaRPr lang="en-US" sz="1600" dirty="0">
                        <a:solidFill>
                          <a:schemeClr val="tx1"/>
                        </a:solidFill>
                        <a:latin typeface="+mn-lt"/>
                        <a:cs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88516724"/>
                  </a:ext>
                </a:extLst>
              </a:tr>
              <a:tr h="802906">
                <a:tc>
                  <a:txBody>
                    <a:bodyPr/>
                    <a:lstStyle/>
                    <a:p>
                      <a:pPr marL="457200" lvl="0" indent="-457200">
                        <a:buNone/>
                      </a:pPr>
                      <a:r>
                        <a:rPr lang="en-US" sz="1600" b="0" i="0" u="none" strike="noStrike" cap="none" dirty="0">
                          <a:solidFill>
                            <a:schemeClr val="tx1"/>
                          </a:solidFill>
                          <a:effectLst/>
                          <a:latin typeface="+mn-lt"/>
                          <a:ea typeface="+mn-ea"/>
                          <a:cs typeface="+mn-cs"/>
                        </a:rPr>
                        <a:t>Litigation Skills, Impeachment Training and Trial Advocacy  Training </a:t>
                      </a:r>
                      <a:endParaRPr lang="en-US" sz="1600" dirty="0">
                        <a:solidFill>
                          <a:schemeClr val="tx1"/>
                        </a:solidFill>
                        <a:latin typeface="+mn-lt"/>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r>
                        <a:rPr lang="en-US" sz="1600" dirty="0">
                          <a:solidFill>
                            <a:schemeClr val="tx1"/>
                          </a:solidFill>
                          <a:latin typeface="+mn-lt"/>
                          <a:cs typeface="Arial"/>
                        </a:rPr>
                        <a:t>Washington Council of Lawyers</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r>
                        <a:rPr lang="en-US" sz="1600" dirty="0">
                          <a:solidFill>
                            <a:schemeClr val="tx1"/>
                          </a:solidFill>
                          <a:latin typeface="+mn-lt"/>
                          <a:cs typeface="Arial"/>
                        </a:rPr>
                        <a:t>January 2024– May 2024</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3653253798"/>
                  </a:ext>
                </a:extLst>
              </a:tr>
              <a:tr h="557573">
                <a:tc>
                  <a:txBody>
                    <a:bodyPr/>
                    <a:lstStyle/>
                    <a:p>
                      <a:pPr marL="457200" lvl="0" indent="-457200">
                        <a:buNone/>
                      </a:pPr>
                      <a:r>
                        <a:rPr lang="en-US" sz="1600" b="0" i="0" u="none" strike="noStrike" cap="none" dirty="0">
                          <a:solidFill>
                            <a:schemeClr val="tx1"/>
                          </a:solidFill>
                          <a:effectLst/>
                          <a:latin typeface="+mn-lt"/>
                          <a:ea typeface="+mn-ea"/>
                          <a:cs typeface="+mn-cs"/>
                        </a:rPr>
                        <a:t>Racial Equity 1.0 Training Series </a:t>
                      </a:r>
                      <a:endParaRPr lang="en-US" sz="1600" dirty="0">
                        <a:solidFill>
                          <a:schemeClr val="tx1"/>
                        </a:solidFill>
                        <a:latin typeface="+mn-lt"/>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0" i="0" u="none" strike="noStrike" cap="none" dirty="0">
                          <a:solidFill>
                            <a:schemeClr val="tx1"/>
                          </a:solidFill>
                          <a:effectLst/>
                          <a:latin typeface="+mn-lt"/>
                          <a:ea typeface="+mn-ea"/>
                          <a:cs typeface="+mn-cs"/>
                        </a:rPr>
                        <a:t>Service Never Sleeps</a:t>
                      </a:r>
                      <a:endParaRPr lang="en-US" sz="1600" dirty="0">
                        <a:solidFill>
                          <a:schemeClr val="tx1"/>
                        </a:solidFill>
                        <a:latin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SzTx/>
                        <a:buFont typeface="Arial"/>
                        <a:buNone/>
                      </a:pPr>
                      <a:r>
                        <a:rPr lang="en-US" sz="1600" dirty="0">
                          <a:solidFill>
                            <a:schemeClr val="tx1"/>
                          </a:solidFill>
                          <a:latin typeface="+mn-lt"/>
                          <a:cs typeface="Arial"/>
                        </a:rPr>
                        <a:t>March-May 2024</a:t>
                      </a:r>
                      <a:endParaRPr lang="en-US" sz="1600" dirty="0">
                        <a:latin typeface="+mn-lt"/>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089730"/>
                  </a:ext>
                </a:extLst>
              </a:tr>
              <a:tr h="557573">
                <a:tc>
                  <a:txBody>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tx1"/>
                          </a:solidFill>
                          <a:effectLst/>
                          <a:latin typeface="+mn-lt"/>
                          <a:ea typeface="+mn-ea"/>
                          <a:cs typeface="+mn-cs"/>
                        </a:rPr>
                        <a:t>Racial Equity 2.0 Training Series </a:t>
                      </a:r>
                      <a:endParaRPr lang="en-US" sz="1600" dirty="0">
                        <a:solidFill>
                          <a:schemeClr val="tx1"/>
                        </a:solidFill>
                        <a:latin typeface="+mn-lt"/>
                        <a:cs typeface="Arial"/>
                      </a:endParaRPr>
                    </a:p>
                    <a:p>
                      <a:pPr marL="457200" lvl="0" indent="-457200">
                        <a:buNone/>
                      </a:pPr>
                      <a:endParaRPr lang="en-US" sz="1600" dirty="0">
                        <a:solidFill>
                          <a:schemeClr val="tx1"/>
                        </a:solidFill>
                        <a:latin typeface="+mn-lt"/>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rPr>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rPr>
                        <a:t>TBD</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460860"/>
                  </a:ext>
                </a:extLst>
              </a:tr>
              <a:tr h="557573">
                <a:tc>
                  <a:txBody>
                    <a:bodyPr/>
                    <a:lstStyle/>
                    <a:p>
                      <a:pPr marL="457200" lvl="0" indent="-457200">
                        <a:buNone/>
                      </a:pPr>
                      <a:r>
                        <a:rPr lang="en-US" sz="1600" dirty="0">
                          <a:solidFill>
                            <a:schemeClr val="tx1"/>
                          </a:solidFill>
                          <a:latin typeface="+mn-lt"/>
                          <a:cs typeface="Arial"/>
                        </a:rPr>
                        <a:t>Racial Equity Cohort and/or Racial Equity Community of Practice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rPr>
                        <a:t>TBD</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cs typeface="Arial"/>
                        </a:rPr>
                        <a:t>TBD</a:t>
                      </a:r>
                      <a:endParaRPr lang="en-US" sz="1600" dirty="0">
                        <a:solidFill>
                          <a:schemeClr val="tx1"/>
                        </a:solidFill>
                        <a:latin typeface="+mn-l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737323"/>
                  </a:ext>
                </a:extLst>
              </a:tr>
              <a:tr h="579865">
                <a:tc>
                  <a:txBody>
                    <a:bodyPr/>
                    <a:lstStyle/>
                    <a:p>
                      <a:pPr marL="457200" lvl="0" indent="-457200">
                        <a:buNone/>
                      </a:pPr>
                      <a:r>
                        <a:rPr lang="en-US" sz="1600" b="0" i="0" u="none" strike="noStrike" cap="none" dirty="0">
                          <a:solidFill>
                            <a:schemeClr val="tx1"/>
                          </a:solidFill>
                          <a:effectLst/>
                          <a:latin typeface="+mn-lt"/>
                          <a:ea typeface="+mn-ea"/>
                          <a:cs typeface="+mn-cs"/>
                        </a:rPr>
                        <a:t>Topic-Specific Cohorts (Eviction Defense and Immigration)</a:t>
                      </a:r>
                      <a:endParaRPr lang="en-US" sz="1600" dirty="0">
                        <a:solidFill>
                          <a:schemeClr val="tx1"/>
                        </a:solidFill>
                        <a:latin typeface="+mn-lt"/>
                        <a:cs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cs typeface="Arial"/>
                        </a:rPr>
                        <a:t>Washington Council of Lawyers</a:t>
                      </a:r>
                      <a:endParaRPr lang="en-US" sz="1600" dirty="0">
                        <a:solidFill>
                          <a:schemeClr val="tx1"/>
                        </a:solidFill>
                        <a:latin typeface="+mn-l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600" dirty="0">
                          <a:solidFill>
                            <a:schemeClr val="tx1"/>
                          </a:solidFill>
                          <a:latin typeface="+mn-lt"/>
                          <a:cs typeface="Arial"/>
                        </a:rPr>
                        <a:t>TBD</a:t>
                      </a:r>
                      <a:endParaRPr lang="en-US" sz="1600" dirty="0">
                        <a:solidFill>
                          <a:schemeClr val="tx1"/>
                        </a:solidFill>
                        <a:latin typeface="+mn-l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828323"/>
                  </a:ext>
                </a:extLst>
              </a:tr>
            </a:tbl>
          </a:graphicData>
        </a:graphic>
      </p:graphicFrame>
    </p:spTree>
    <p:extLst>
      <p:ext uri="{BB962C8B-B14F-4D97-AF65-F5344CB8AC3E}">
        <p14:creationId xmlns:p14="http://schemas.microsoft.com/office/powerpoint/2010/main" val="3646499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EAA3-C48C-422D-A634-70E75A6E87B4}"/>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Questions?</a:t>
            </a:r>
          </a:p>
        </p:txBody>
      </p:sp>
      <p:sp>
        <p:nvSpPr>
          <p:cNvPr id="4" name="Slide Number Placeholder 3">
            <a:extLst>
              <a:ext uri="{FF2B5EF4-FFF2-40B4-BE49-F238E27FC236}">
                <a16:creationId xmlns:a16="http://schemas.microsoft.com/office/drawing/2014/main" id="{533BBE7D-3644-4AA1-A540-2B506D61B01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972889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98BE-CFC8-492C-88B2-231E14828FCC}"/>
              </a:ext>
            </a:extLst>
          </p:cNvPr>
          <p:cNvSpPr>
            <a:spLocks noGrp="1"/>
          </p:cNvSpPr>
          <p:nvPr>
            <p:ph type="title"/>
          </p:nvPr>
        </p:nvSpPr>
        <p:spPr/>
        <p:txBody>
          <a:bodyPr/>
          <a:lstStyle/>
          <a:p>
            <a:pPr algn="ctr"/>
            <a:r>
              <a:rPr lang="en-US" b="1">
                <a:solidFill>
                  <a:schemeClr val="tx1"/>
                </a:solidFill>
                <a:latin typeface="Arial" panose="020B0604020202020204" pitchFamily="34" charset="0"/>
                <a:cs typeface="Arial" panose="020B0604020202020204" pitchFamily="34" charset="0"/>
              </a:rPr>
              <a:t>Join</a:t>
            </a:r>
            <a:r>
              <a:rPr lang="en-US">
                <a:solidFill>
                  <a:schemeClr val="tx1"/>
                </a:solidFill>
                <a:latin typeface="Arial" panose="020B0604020202020204" pitchFamily="34" charset="0"/>
                <a:cs typeface="Arial" panose="020B0604020202020204" pitchFamily="34" charset="0"/>
              </a:rPr>
              <a:t> Us!</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DC Bar Foundation Key Dates</a:t>
            </a:r>
          </a:p>
        </p:txBody>
      </p:sp>
      <p:sp>
        <p:nvSpPr>
          <p:cNvPr id="3" name="Text Placeholder 2">
            <a:extLst>
              <a:ext uri="{FF2B5EF4-FFF2-40B4-BE49-F238E27FC236}">
                <a16:creationId xmlns:a16="http://schemas.microsoft.com/office/drawing/2014/main" id="{D7B9B1D2-D95F-43EB-A223-7ADD94D10325}"/>
              </a:ext>
            </a:extLst>
          </p:cNvPr>
          <p:cNvSpPr>
            <a:spLocks noGrp="1"/>
          </p:cNvSpPr>
          <p:nvPr>
            <p:ph type="body" idx="1"/>
          </p:nvPr>
        </p:nvSpPr>
        <p:spPr>
          <a:xfrm>
            <a:off x="1154084" y="1633298"/>
            <a:ext cx="10058401" cy="4296448"/>
          </a:xfrm>
        </p:spPr>
        <p:txBody>
          <a:bodyPr>
            <a:normAutofit/>
          </a:bodyPr>
          <a:lstStyle/>
          <a:p>
            <a:pPr marL="164465" indent="0">
              <a:lnSpc>
                <a:spcPct val="100000"/>
              </a:lnSpc>
              <a:buClrTx/>
              <a:buNone/>
              <a:defRPr/>
            </a:pPr>
            <a:endParaRPr lang="en-US" altLang="en-US" b="1" noProof="1">
              <a:solidFill>
                <a:schemeClr val="tx1"/>
              </a:solidFill>
              <a:latin typeface="Arial"/>
              <a:cs typeface="Arial"/>
            </a:endParaRPr>
          </a:p>
          <a:p>
            <a:pPr marL="507365">
              <a:lnSpc>
                <a:spcPct val="100000"/>
              </a:lnSpc>
              <a:spcAft>
                <a:spcPts val="600"/>
              </a:spcAft>
              <a:buClr>
                <a:schemeClr val="accent2"/>
              </a:buClr>
              <a:buSzPct val="150000"/>
              <a:buFont typeface="Arial" panose="020B0604020202020204" pitchFamily="34" charset="0"/>
              <a:buChar char="•"/>
              <a:defRPr/>
            </a:pPr>
            <a:r>
              <a:rPr lang="en-US" b="1" noProof="1">
                <a:solidFill>
                  <a:schemeClr val="tx1"/>
                </a:solidFill>
                <a:latin typeface="Arial"/>
                <a:cs typeface="Arial"/>
              </a:rPr>
              <a:t>July 31: </a:t>
            </a:r>
            <a:r>
              <a:rPr lang="en-US" noProof="1">
                <a:solidFill>
                  <a:schemeClr val="tx1"/>
                </a:solidFill>
                <a:latin typeface="Arial"/>
                <a:cs typeface="Arial"/>
              </a:rPr>
              <a:t>Young Lawyers Network Leadership Council Application Deadline</a:t>
            </a:r>
          </a:p>
          <a:p>
            <a:pPr marL="507365">
              <a:lnSpc>
                <a:spcPct val="100000"/>
              </a:lnSpc>
              <a:spcAft>
                <a:spcPts val="600"/>
              </a:spcAft>
              <a:buClr>
                <a:schemeClr val="accent2"/>
              </a:buClr>
              <a:buSzPct val="150000"/>
              <a:buFont typeface="Arial" panose="020B0604020202020204" pitchFamily="34" charset="0"/>
              <a:buChar char="•"/>
              <a:defRPr/>
            </a:pPr>
            <a:r>
              <a:rPr lang="en-US" b="1" noProof="1">
                <a:solidFill>
                  <a:schemeClr val="tx1"/>
                </a:solidFill>
                <a:latin typeface="Arial"/>
                <a:cs typeface="Arial"/>
              </a:rPr>
              <a:t>September 13 :</a:t>
            </a:r>
            <a:r>
              <a:rPr lang="en-US" noProof="1">
                <a:solidFill>
                  <a:schemeClr val="tx1"/>
                </a:solidFill>
                <a:latin typeface="Arial"/>
                <a:cs typeface="Arial"/>
              </a:rPr>
              <a:t> DC Legal Aid Transformations Network Convening</a:t>
            </a:r>
          </a:p>
          <a:p>
            <a:pPr marL="507365">
              <a:lnSpc>
                <a:spcPct val="100000"/>
              </a:lnSpc>
              <a:spcAft>
                <a:spcPts val="600"/>
              </a:spcAft>
              <a:buClr>
                <a:schemeClr val="accent2"/>
              </a:buClr>
              <a:buSzPct val="150000"/>
              <a:buFont typeface="Arial" panose="020B0604020202020204" pitchFamily="34" charset="0"/>
              <a:buChar char="•"/>
              <a:defRPr/>
            </a:pPr>
            <a:r>
              <a:rPr lang="en-US" altLang="en-US" b="1" noProof="1">
                <a:solidFill>
                  <a:schemeClr val="tx1"/>
                </a:solidFill>
                <a:latin typeface="Arial"/>
                <a:cs typeface="Arial"/>
              </a:rPr>
              <a:t>Nov 8: </a:t>
            </a:r>
            <a:r>
              <a:rPr lang="en-US" altLang="en-US" noProof="1">
                <a:solidFill>
                  <a:schemeClr val="tx1"/>
                </a:solidFill>
                <a:latin typeface="Arial"/>
                <a:cs typeface="Arial"/>
              </a:rPr>
              <a:t>Fall Reception and Scoutt Prize Award Ceremony (6:30pm-8:30pm)</a:t>
            </a:r>
          </a:p>
        </p:txBody>
      </p:sp>
      <p:sp>
        <p:nvSpPr>
          <p:cNvPr id="4" name="Slide Number Placeholder 3">
            <a:extLst>
              <a:ext uri="{FF2B5EF4-FFF2-40B4-BE49-F238E27FC236}">
                <a16:creationId xmlns:a16="http://schemas.microsoft.com/office/drawing/2014/main" id="{25CFF336-AE84-441F-B1F9-CFC788B592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254342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3038-E5FB-4F3A-BB49-3E9AF58EEF41}"/>
              </a:ext>
            </a:extLst>
          </p:cNvPr>
          <p:cNvSpPr>
            <a:spLocks noGrp="1"/>
          </p:cNvSpPr>
          <p:nvPr>
            <p:ph type="title"/>
          </p:nvPr>
        </p:nvSpPr>
        <p:spPr/>
        <p:txBody>
          <a:bodyPr/>
          <a:lstStyle/>
          <a:p>
            <a:r>
              <a:rPr lang="en-US" b="1">
                <a:latin typeface="+mj-lt"/>
              </a:rPr>
              <a:t>Contact</a:t>
            </a:r>
            <a:r>
              <a:rPr lang="en-US">
                <a:latin typeface="+mj-lt"/>
              </a:rPr>
              <a:t> Us!</a:t>
            </a:r>
          </a:p>
        </p:txBody>
      </p:sp>
      <p:sp>
        <p:nvSpPr>
          <p:cNvPr id="3" name="Text Placeholder 2">
            <a:extLst>
              <a:ext uri="{FF2B5EF4-FFF2-40B4-BE49-F238E27FC236}">
                <a16:creationId xmlns:a16="http://schemas.microsoft.com/office/drawing/2014/main" id="{E74ADE5C-6160-4EF9-B81F-640E023E62B2}"/>
              </a:ext>
            </a:extLst>
          </p:cNvPr>
          <p:cNvSpPr>
            <a:spLocks noGrp="1"/>
          </p:cNvSpPr>
          <p:nvPr>
            <p:ph type="body" idx="1"/>
          </p:nvPr>
        </p:nvSpPr>
        <p:spPr>
          <a:xfrm>
            <a:off x="1097279" y="2009761"/>
            <a:ext cx="9620687" cy="4023360"/>
          </a:xfrm>
        </p:spPr>
        <p:txBody>
          <a:bodyPr/>
          <a:lstStyle/>
          <a:p>
            <a:pPr marL="0" indent="0" algn="ctr">
              <a:buClrTx/>
              <a:buSzPct val="115000"/>
              <a:buNone/>
              <a:defRPr/>
            </a:pPr>
            <a:r>
              <a:rPr lang="en-US" sz="3200" dirty="0">
                <a:solidFill>
                  <a:schemeClr val="tx1"/>
                </a:solidFill>
                <a:latin typeface="Arial"/>
                <a:ea typeface="Open Sans"/>
                <a:cs typeface="Arial"/>
              </a:rPr>
              <a:t>For general inquiries or questions, </a:t>
            </a:r>
            <a:endParaRPr lang="en-US" dirty="0">
              <a:solidFill>
                <a:schemeClr val="tx1"/>
              </a:solidFill>
            </a:endParaRPr>
          </a:p>
          <a:p>
            <a:pPr marL="0" indent="0" algn="ctr">
              <a:buClrTx/>
              <a:buNone/>
              <a:defRPr/>
            </a:pPr>
            <a:r>
              <a:rPr lang="en-US" sz="3200" dirty="0">
                <a:solidFill>
                  <a:schemeClr val="tx1"/>
                </a:solidFill>
                <a:latin typeface="Arial"/>
                <a:ea typeface="Open Sans"/>
                <a:cs typeface="Arial"/>
              </a:rPr>
              <a:t>please email us at:</a:t>
            </a:r>
            <a:endParaRPr lang="en-US" dirty="0">
              <a:solidFill>
                <a:schemeClr val="tx1"/>
              </a:solidFill>
            </a:endParaRPr>
          </a:p>
          <a:p>
            <a:pPr marL="0" indent="0" algn="ctr">
              <a:buClrTx/>
              <a:buSzPct val="115000"/>
              <a:buNone/>
              <a:defRPr/>
            </a:pPr>
            <a:r>
              <a:rPr lang="en-US" sz="3200" dirty="0">
                <a:solidFill>
                  <a:srgbClr val="0070C0"/>
                </a:solidFill>
                <a:latin typeface="Arial"/>
                <a:ea typeface="Open Sans"/>
                <a:cs typeface="Arial"/>
                <a:hlinkClick r:id="rId3">
                  <a:extLst>
                    <a:ext uri="{A12FA001-AC4F-418D-AE19-62706E023703}">
                      <ahyp:hlinkClr xmlns:ahyp="http://schemas.microsoft.com/office/drawing/2018/hyperlinkcolor" val="tx"/>
                    </a:ext>
                  </a:extLst>
                </a:hlinkClick>
              </a:rPr>
              <a:t>grants@dcbarfoundation.org</a:t>
            </a:r>
            <a:r>
              <a:rPr lang="en-US" sz="3200" dirty="0">
                <a:solidFill>
                  <a:srgbClr val="0070C0"/>
                </a:solidFill>
                <a:latin typeface="Arial"/>
                <a:ea typeface="Open Sans"/>
                <a:cs typeface="Arial"/>
              </a:rPr>
              <a:t> </a:t>
            </a:r>
            <a:endParaRPr lang="en-US" sz="3200" dirty="0">
              <a:solidFill>
                <a:srgbClr val="0070C0"/>
              </a:solidFill>
              <a:latin typeface="Arial" panose="020B0604020202020204" pitchFamily="34" charset="0"/>
              <a:ea typeface="Open Sans" panose="020B0606030504020204" pitchFamily="34" charset="0"/>
              <a:cs typeface="Arial" panose="020B0604020202020204" pitchFamily="34" charset="0"/>
            </a:endParaRPr>
          </a:p>
          <a:p>
            <a:pPr marL="0" indent="0" algn="ctr">
              <a:buClrTx/>
              <a:buSzPct val="115000"/>
              <a:buNone/>
              <a:defRPr/>
            </a:pPr>
            <a:r>
              <a:rPr lang="en-US" sz="3200" dirty="0">
                <a:solidFill>
                  <a:srgbClr val="0070C0"/>
                </a:solidFill>
                <a:latin typeface="Arial"/>
                <a:ea typeface="Open Sans"/>
                <a:cs typeface="Arial"/>
                <a:hlinkClick r:id="rId4">
                  <a:extLst>
                    <a:ext uri="{A12FA001-AC4F-418D-AE19-62706E023703}">
                      <ahyp:hlinkClr xmlns:ahyp="http://schemas.microsoft.com/office/drawing/2018/hyperlinkcolor" val="tx"/>
                    </a:ext>
                  </a:extLst>
                </a:hlinkClick>
              </a:rPr>
              <a:t>lrap@dcbarfoundation.org</a:t>
            </a:r>
            <a:endParaRPr lang="en-US" sz="3200" b="1" dirty="0">
              <a:solidFill>
                <a:srgbClr val="0070C0"/>
              </a:solidFill>
              <a:latin typeface="Arial"/>
              <a:ea typeface="Open Sans"/>
              <a:cs typeface="Arial"/>
            </a:endParaRPr>
          </a:p>
        </p:txBody>
      </p:sp>
      <p:sp>
        <p:nvSpPr>
          <p:cNvPr id="5" name="Slide Number Placeholder 4">
            <a:extLst>
              <a:ext uri="{FF2B5EF4-FFF2-40B4-BE49-F238E27FC236}">
                <a16:creationId xmlns:a16="http://schemas.microsoft.com/office/drawing/2014/main" id="{C0B0E20C-7171-430D-95CA-CEC8A6FDF17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614615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3038-E5FB-4F3A-BB49-3E9AF58EEF41}"/>
              </a:ext>
            </a:extLst>
          </p:cNvPr>
          <p:cNvSpPr>
            <a:spLocks noGrp="1"/>
          </p:cNvSpPr>
          <p:nvPr>
            <p:ph type="title"/>
          </p:nvPr>
        </p:nvSpPr>
        <p:spPr/>
        <p:txBody>
          <a:bodyPr/>
          <a:lstStyle/>
          <a:p>
            <a:pPr lvl="0">
              <a:lnSpc>
                <a:spcPts val="3938"/>
              </a:lnSpc>
              <a:spcAft>
                <a:spcPts val="600"/>
              </a:spcAft>
              <a:buClrTx/>
              <a:buSzTx/>
              <a:defRPr/>
            </a:pPr>
            <a:r>
              <a:rPr lang="en-US" b="1" kern="1200">
                <a:solidFill>
                  <a:srgbClr val="2A2723"/>
                </a:solidFill>
                <a:latin typeface="Arial" panose="020B0604020202020204" pitchFamily="34" charset="0"/>
                <a:ea typeface="Montserrat" pitchFamily="34" charset="-122"/>
                <a:cs typeface="Arial" panose="020B0604020202020204" pitchFamily="34" charset="0"/>
              </a:rPr>
              <a:t>Connect</a:t>
            </a:r>
            <a:r>
              <a:rPr lang="en-US" kern="1200">
                <a:solidFill>
                  <a:srgbClr val="333333"/>
                </a:solidFill>
                <a:latin typeface="Arial" panose="020B0604020202020204" pitchFamily="34" charset="0"/>
                <a:ea typeface="Montserrat" pitchFamily="34" charset="-122"/>
                <a:cs typeface="Arial" panose="020B0604020202020204" pitchFamily="34" charset="0"/>
              </a:rPr>
              <a:t> With Us!</a:t>
            </a:r>
            <a:endParaRPr lang="en-US" sz="2400" kern="1200">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0B0E20C-7171-430D-95CA-CEC8A6FDF17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5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50" b="0" i="0" u="none" strike="noStrike" kern="1200" cap="none" spc="0" normalizeH="0" baseline="0" noProof="0">
              <a:ln>
                <a:noFill/>
              </a:ln>
              <a:solidFill>
                <a:srgbClr val="FFFFFF"/>
              </a:solidFill>
              <a:effectLst/>
              <a:uLnTx/>
              <a:uFillTx/>
              <a:latin typeface="Calibri"/>
              <a:cs typeface="Calibri"/>
              <a:sym typeface="Calibri"/>
            </a:endParaRPr>
          </a:p>
        </p:txBody>
      </p:sp>
      <p:grpSp>
        <p:nvGrpSpPr>
          <p:cNvPr id="6" name="Group 5">
            <a:extLst>
              <a:ext uri="{FF2B5EF4-FFF2-40B4-BE49-F238E27FC236}">
                <a16:creationId xmlns:a16="http://schemas.microsoft.com/office/drawing/2014/main" id="{0D316ED0-692F-487C-A747-7D6BCE7A8154}"/>
              </a:ext>
            </a:extLst>
          </p:cNvPr>
          <p:cNvGrpSpPr/>
          <p:nvPr/>
        </p:nvGrpSpPr>
        <p:grpSpPr>
          <a:xfrm>
            <a:off x="2077441" y="2084772"/>
            <a:ext cx="8715582" cy="3085786"/>
            <a:chOff x="1130503" y="3124481"/>
            <a:chExt cx="5912316" cy="3085786"/>
          </a:xfrm>
        </p:grpSpPr>
        <p:sp>
          <p:nvSpPr>
            <p:cNvPr id="7" name="Object 6">
              <a:extLst>
                <a:ext uri="{FF2B5EF4-FFF2-40B4-BE49-F238E27FC236}">
                  <a16:creationId xmlns:a16="http://schemas.microsoft.com/office/drawing/2014/main" id="{FB1EE434-8DDD-419B-9C40-1980DAFBA89C}"/>
                </a:ext>
              </a:extLst>
            </p:cNvPr>
            <p:cNvSpPr/>
            <p:nvPr/>
          </p:nvSpPr>
          <p:spPr>
            <a:xfrm>
              <a:off x="1130503" y="3124481"/>
              <a:ext cx="4295556" cy="168550"/>
            </a:xfrm>
            <a:prstGeom prst="rect">
              <a:avLst/>
            </a:prstGeom>
            <a:noFill/>
          </p:spPr>
          <p:txBody>
            <a:bodyPr wrap="square" lIns="0" tIns="0" rIns="0" bIns="0" rtlCol="0" anchor="t"/>
            <a:lstStyle/>
            <a:p>
              <a:pPr marL="0" marR="0" lvl="0" indent="0" algn="l" defTabSz="914400" rtl="0" eaLnBrk="1" fontAlgn="auto" latinLnBrk="0" hangingPunct="1">
                <a:lnSpc>
                  <a:spcPts val="1984"/>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hlinkClick r:id="rId3">
                    <a:extLst>
                      <a:ext uri="{A12FA001-AC4F-418D-AE19-62706E023703}">
                        <ahyp:hlinkClr xmlns:ahyp="http://schemas.microsoft.com/office/drawing/2018/hyperlinkcolor" val="tx"/>
                      </a:ext>
                    </a:extLst>
                  </a:hlinkClick>
                </a:rPr>
                <a:t>https://twitter.com/DCBarFoundation</a:t>
              </a:r>
              <a:r>
                <a:rPr kumimoji="0" lang="en-US" sz="24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rPr>
                <a:t> </a:t>
              </a:r>
              <a:endParaRPr kumimoji="0" lang="en-US" sz="2400" b="0" i="0" u="none" strike="noStrike" kern="1200" cap="none" spc="0" normalizeH="0" baseline="0" noProof="0">
                <a:ln>
                  <a:noFill/>
                </a:ln>
                <a:solidFill>
                  <a:srgbClr val="0070C0"/>
                </a:solidFill>
                <a:effectLst/>
                <a:uLnTx/>
                <a:uFillTx/>
                <a:latin typeface="Arial"/>
              </a:endParaRPr>
            </a:p>
          </p:txBody>
        </p:sp>
        <p:sp>
          <p:nvSpPr>
            <p:cNvPr id="9" name="Object 8">
              <a:extLst>
                <a:ext uri="{FF2B5EF4-FFF2-40B4-BE49-F238E27FC236}">
                  <a16:creationId xmlns:a16="http://schemas.microsoft.com/office/drawing/2014/main" id="{BB2D117B-2D48-43C9-98B3-D3B7A11FD396}"/>
                </a:ext>
              </a:extLst>
            </p:cNvPr>
            <p:cNvSpPr/>
            <p:nvPr/>
          </p:nvSpPr>
          <p:spPr>
            <a:xfrm>
              <a:off x="1141637" y="4547642"/>
              <a:ext cx="4675768" cy="168550"/>
            </a:xfrm>
            <a:prstGeom prst="rect">
              <a:avLst/>
            </a:prstGeom>
            <a:noFill/>
          </p:spPr>
          <p:txBody>
            <a:bodyPr wrap="square" lIns="0" tIns="0" rIns="0" bIns="0" rtlCol="0" anchor="t"/>
            <a:lstStyle/>
            <a:p>
              <a:pPr marL="0" marR="0" lvl="0" indent="0" algn="l" defTabSz="914400" rtl="0" eaLnBrk="1" fontAlgn="auto" latinLnBrk="0" hangingPunct="1">
                <a:lnSpc>
                  <a:spcPts val="1984"/>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hlinkClick r:id="rId4">
                    <a:extLst>
                      <a:ext uri="{A12FA001-AC4F-418D-AE19-62706E023703}">
                        <ahyp:hlinkClr xmlns:ahyp="http://schemas.microsoft.com/office/drawing/2018/hyperlinkcolor" val="tx"/>
                      </a:ext>
                    </a:extLst>
                  </a:hlinkClick>
                </a:rPr>
                <a:t>http://www.facebook.com/dcbarfoundation</a:t>
              </a:r>
              <a:r>
                <a:rPr kumimoji="0" lang="en-US" sz="2400" b="0"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 </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 name="Object 10">
              <a:extLst>
                <a:ext uri="{FF2B5EF4-FFF2-40B4-BE49-F238E27FC236}">
                  <a16:creationId xmlns:a16="http://schemas.microsoft.com/office/drawing/2014/main" id="{96380411-67AF-4B93-9EA7-9BC9C4854A7F}"/>
                </a:ext>
              </a:extLst>
            </p:cNvPr>
            <p:cNvSpPr/>
            <p:nvPr/>
          </p:nvSpPr>
          <p:spPr>
            <a:xfrm>
              <a:off x="1130503" y="5305977"/>
              <a:ext cx="5912316" cy="268108"/>
            </a:xfrm>
            <a:prstGeom prst="rect">
              <a:avLst/>
            </a:prstGeom>
            <a:noFill/>
          </p:spPr>
          <p:txBody>
            <a:bodyPr wrap="square" lIns="0" tIns="0" rIns="0" bIns="0" rtlCol="0" anchor="t"/>
            <a:lstStyle/>
            <a:p>
              <a:pPr marL="0" marR="0" lvl="0" indent="0" algn="l" defTabSz="914400" rtl="0" eaLnBrk="1" fontAlgn="auto" latinLnBrk="0" hangingPunct="1">
                <a:lnSpc>
                  <a:spcPts val="1984"/>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hlinkClick r:id="rId5">
                    <a:extLst>
                      <a:ext uri="{A12FA001-AC4F-418D-AE19-62706E023703}">
                        <ahyp:hlinkClr xmlns:ahyp="http://schemas.microsoft.com/office/drawing/2018/hyperlinkcolor" val="tx"/>
                      </a:ext>
                    </a:extLst>
                  </a:hlinkClick>
                </a:rPr>
                <a:t>http://www.linkedin.com/company/1113110</a:t>
              </a:r>
              <a:r>
                <a:rPr kumimoji="0" lang="en-US" sz="2400" b="0"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 </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3" name="Object 12">
              <a:extLst>
                <a:ext uri="{FF2B5EF4-FFF2-40B4-BE49-F238E27FC236}">
                  <a16:creationId xmlns:a16="http://schemas.microsoft.com/office/drawing/2014/main" id="{2BA6F8A8-5652-475A-9279-4FCC0DDBA014}"/>
                </a:ext>
              </a:extLst>
            </p:cNvPr>
            <p:cNvSpPr/>
            <p:nvPr/>
          </p:nvSpPr>
          <p:spPr>
            <a:xfrm>
              <a:off x="1130503" y="6117304"/>
              <a:ext cx="5327700" cy="92963"/>
            </a:xfrm>
            <a:prstGeom prst="rect">
              <a:avLst/>
            </a:prstGeom>
            <a:noFill/>
          </p:spPr>
          <p:txBody>
            <a:bodyPr wrap="square" lIns="0" tIns="0" rIns="0" bIns="0" rtlCol="0" anchor="t"/>
            <a:lstStyle/>
            <a:p>
              <a:pPr marL="0" marR="0" lvl="0" indent="0" algn="l" defTabSz="914400" rtl="0" eaLnBrk="1" fontAlgn="auto" latinLnBrk="0" hangingPunct="1">
                <a:lnSpc>
                  <a:spcPts val="1984"/>
                </a:lnSpc>
                <a:spcBef>
                  <a:spcPts val="0"/>
                </a:spcBef>
                <a:spcAft>
                  <a:spcPts val="600"/>
                </a:spcAft>
                <a:buClrTx/>
                <a:buSzTx/>
                <a:buFontTx/>
                <a:buNone/>
                <a:tabLst/>
                <a:defRPr/>
              </a:pPr>
              <a:r>
                <a:rPr kumimoji="0" lang="en-US" sz="23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hlinkClick r:id="rId6">
                    <a:extLst>
                      <a:ext uri="{A12FA001-AC4F-418D-AE19-62706E023703}">
                        <ahyp:hlinkClr xmlns:ahyp="http://schemas.microsoft.com/office/drawing/2018/hyperlinkcolor" val="tx"/>
                      </a:ext>
                    </a:extLst>
                  </a:hlinkClick>
                </a:rPr>
                <a:t>https://instagram.com/dcbarfoundation/</a:t>
              </a:r>
              <a:r>
                <a:rPr kumimoji="0" lang="en-US" sz="2300" b="0"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 </a:t>
              </a:r>
              <a:endParaRPr kumimoji="0" lang="en-US" sz="2300" b="0" i="0" u="none" strike="noStrike" kern="1200" cap="none" spc="0" normalizeH="0" baseline="0" noProof="0">
                <a:ln>
                  <a:noFill/>
                </a:ln>
                <a:solidFill>
                  <a:srgbClr val="000000"/>
                </a:solidFill>
                <a:effectLst/>
                <a:uLnTx/>
                <a:uFillTx/>
                <a:latin typeface="Arial"/>
                <a:ea typeface="+mn-ea"/>
                <a:cs typeface="+mn-cs"/>
              </a:endParaRPr>
            </a:p>
          </p:txBody>
        </p:sp>
        <p:sp>
          <p:nvSpPr>
            <p:cNvPr id="15" name="Object 14">
              <a:extLst>
                <a:ext uri="{FF2B5EF4-FFF2-40B4-BE49-F238E27FC236}">
                  <a16:creationId xmlns:a16="http://schemas.microsoft.com/office/drawing/2014/main" id="{990FCF31-DDD3-4D28-9E5A-95B7B05F8A7C}"/>
                </a:ext>
              </a:extLst>
            </p:cNvPr>
            <p:cNvSpPr/>
            <p:nvPr/>
          </p:nvSpPr>
          <p:spPr>
            <a:xfrm>
              <a:off x="1158355" y="3803999"/>
              <a:ext cx="5685841" cy="168550"/>
            </a:xfrm>
            <a:prstGeom prst="rect">
              <a:avLst/>
            </a:prstGeom>
            <a:noFill/>
          </p:spPr>
          <p:txBody>
            <a:bodyPr wrap="square" lIns="0" tIns="0" rIns="0" bIns="0" rtlCol="0" anchor="t"/>
            <a:lstStyle/>
            <a:p>
              <a:pPr marL="0" marR="0" lvl="0" indent="0" algn="l" defTabSz="914400" rtl="0" eaLnBrk="1" fontAlgn="auto" latinLnBrk="0" hangingPunct="1">
                <a:lnSpc>
                  <a:spcPts val="1984"/>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0C0"/>
                  </a:solidFill>
                  <a:effectLst/>
                  <a:uLnTx/>
                  <a:uFillTx/>
                  <a:latin typeface="Arial"/>
                  <a:ea typeface="Montserrat" pitchFamily="34" charset="-122"/>
                  <a:cs typeface="Montserrat" pitchFamily="34" charset="-120"/>
                  <a:hlinkClick r:id="rId7">
                    <a:extLst>
                      <a:ext uri="{A12FA001-AC4F-418D-AE19-62706E023703}">
                        <ahyp:hlinkClr xmlns:ahyp="http://schemas.microsoft.com/office/drawing/2018/hyperlinkcolor" val="tx"/>
                      </a:ext>
                    </a:extLst>
                  </a:hlinkClick>
                </a:rPr>
                <a:t>https://www.youtube.com/user/TheDCBarFoundation</a:t>
              </a:r>
              <a:r>
                <a:rPr kumimoji="0" lang="en-US" sz="2400" b="0" i="0" u="none" strike="noStrike" kern="1200" cap="none" spc="0" normalizeH="0" baseline="0" noProof="0">
                  <a:ln>
                    <a:noFill/>
                  </a:ln>
                  <a:solidFill>
                    <a:srgbClr val="333333"/>
                  </a:solidFill>
                  <a:effectLst/>
                  <a:uLnTx/>
                  <a:uFillTx/>
                  <a:latin typeface="Arial"/>
                  <a:ea typeface="Montserrat" pitchFamily="34" charset="-122"/>
                  <a:cs typeface="Montserrat" pitchFamily="34" charset="-120"/>
                </a:rPr>
                <a:t> </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9" name="Picture 18">
            <a:extLst>
              <a:ext uri="{FF2B5EF4-FFF2-40B4-BE49-F238E27FC236}">
                <a16:creationId xmlns:a16="http://schemas.microsoft.com/office/drawing/2014/main" id="{9CB12B29-059C-4B9E-8456-4EA2FDB00F3D}"/>
              </a:ext>
            </a:extLst>
          </p:cNvPr>
          <p:cNvPicPr>
            <a:picLocks noChangeAspect="1"/>
          </p:cNvPicPr>
          <p:nvPr/>
        </p:nvPicPr>
        <p:blipFill>
          <a:blip r:embed="rId8"/>
          <a:stretch>
            <a:fillRect/>
          </a:stretch>
        </p:blipFill>
        <p:spPr>
          <a:xfrm>
            <a:off x="1398977" y="2000749"/>
            <a:ext cx="396792" cy="396792"/>
          </a:xfrm>
          <a:prstGeom prst="rect">
            <a:avLst/>
          </a:prstGeom>
        </p:spPr>
      </p:pic>
      <p:pic>
        <p:nvPicPr>
          <p:cNvPr id="20" name="Picture 19">
            <a:extLst>
              <a:ext uri="{FF2B5EF4-FFF2-40B4-BE49-F238E27FC236}">
                <a16:creationId xmlns:a16="http://schemas.microsoft.com/office/drawing/2014/main" id="{F76D6B3F-EA50-4280-B9F6-8422927C4B4F}"/>
              </a:ext>
            </a:extLst>
          </p:cNvPr>
          <p:cNvPicPr>
            <a:picLocks noChangeAspect="1"/>
          </p:cNvPicPr>
          <p:nvPr/>
        </p:nvPicPr>
        <p:blipFill>
          <a:blip r:embed="rId9"/>
          <a:stretch>
            <a:fillRect/>
          </a:stretch>
        </p:blipFill>
        <p:spPr>
          <a:xfrm>
            <a:off x="1220161" y="3410940"/>
            <a:ext cx="690544" cy="362536"/>
          </a:xfrm>
          <a:prstGeom prst="rect">
            <a:avLst/>
          </a:prstGeom>
        </p:spPr>
      </p:pic>
      <p:pic>
        <p:nvPicPr>
          <p:cNvPr id="21" name="Picture 20">
            <a:extLst>
              <a:ext uri="{FF2B5EF4-FFF2-40B4-BE49-F238E27FC236}">
                <a16:creationId xmlns:a16="http://schemas.microsoft.com/office/drawing/2014/main" id="{53E542F2-997C-4D4F-A871-FAB15FC73188}"/>
              </a:ext>
            </a:extLst>
          </p:cNvPr>
          <p:cNvPicPr>
            <a:picLocks noChangeAspect="1"/>
          </p:cNvPicPr>
          <p:nvPr/>
        </p:nvPicPr>
        <p:blipFill>
          <a:blip r:embed="rId10"/>
          <a:stretch>
            <a:fillRect/>
          </a:stretch>
        </p:blipFill>
        <p:spPr>
          <a:xfrm>
            <a:off x="1333751" y="4956071"/>
            <a:ext cx="527244" cy="527244"/>
          </a:xfrm>
          <a:prstGeom prst="rect">
            <a:avLst/>
          </a:prstGeom>
        </p:spPr>
      </p:pic>
      <p:pic>
        <p:nvPicPr>
          <p:cNvPr id="22" name="Picture 21">
            <a:extLst>
              <a:ext uri="{FF2B5EF4-FFF2-40B4-BE49-F238E27FC236}">
                <a16:creationId xmlns:a16="http://schemas.microsoft.com/office/drawing/2014/main" id="{5A6CD819-0850-44B6-B4CF-6FBEEB03F330}"/>
              </a:ext>
            </a:extLst>
          </p:cNvPr>
          <p:cNvPicPr>
            <a:picLocks noChangeAspect="1"/>
          </p:cNvPicPr>
          <p:nvPr/>
        </p:nvPicPr>
        <p:blipFill>
          <a:blip r:embed="rId11"/>
          <a:stretch>
            <a:fillRect/>
          </a:stretch>
        </p:blipFill>
        <p:spPr>
          <a:xfrm>
            <a:off x="1398977" y="4171840"/>
            <a:ext cx="362536" cy="362536"/>
          </a:xfrm>
          <a:prstGeom prst="rect">
            <a:avLst/>
          </a:prstGeom>
        </p:spPr>
      </p:pic>
      <p:pic>
        <p:nvPicPr>
          <p:cNvPr id="23" name="Picture 22">
            <a:extLst>
              <a:ext uri="{FF2B5EF4-FFF2-40B4-BE49-F238E27FC236}">
                <a16:creationId xmlns:a16="http://schemas.microsoft.com/office/drawing/2014/main" id="{087DD4E3-32C8-4CB8-A052-9CBB858993B0}"/>
              </a:ext>
            </a:extLst>
          </p:cNvPr>
          <p:cNvPicPr>
            <a:picLocks noChangeAspect="1"/>
          </p:cNvPicPr>
          <p:nvPr/>
        </p:nvPicPr>
        <p:blipFill>
          <a:blip r:embed="rId12"/>
          <a:stretch>
            <a:fillRect/>
          </a:stretch>
        </p:blipFill>
        <p:spPr>
          <a:xfrm>
            <a:off x="1077795" y="2594868"/>
            <a:ext cx="1004900" cy="562744"/>
          </a:xfrm>
          <a:prstGeom prst="rect">
            <a:avLst/>
          </a:prstGeom>
        </p:spPr>
      </p:pic>
    </p:spTree>
    <p:extLst>
      <p:ext uri="{BB962C8B-B14F-4D97-AF65-F5344CB8AC3E}">
        <p14:creationId xmlns:p14="http://schemas.microsoft.com/office/powerpoint/2010/main" val="2367337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95226" y="4526678"/>
            <a:ext cx="11998500" cy="2234382"/>
          </a:xfrm>
          <a:prstGeom prst="rect">
            <a:avLst/>
          </a:prstGeom>
          <a:solidFill>
            <a:srgbClr val="FFFFFF"/>
          </a:solidFill>
        </p:spPr>
        <p:txBody>
          <a:bodyPr/>
          <a:lstStyle/>
          <a:p>
            <a:endParaRPr lang="en-US"/>
          </a:p>
        </p:txBody>
      </p:sp>
      <p:pic>
        <p:nvPicPr>
          <p:cNvPr id="3" name="Object 2" descr="preencoded.png"/>
          <p:cNvPicPr>
            <a:picLocks noChangeAspect="1"/>
          </p:cNvPicPr>
          <p:nvPr/>
        </p:nvPicPr>
        <p:blipFill>
          <a:blip r:embed="rId3"/>
          <a:srcRect l="-60526" t="-9705" r="-60526" b="-9705"/>
          <a:stretch/>
        </p:blipFill>
        <p:spPr>
          <a:xfrm>
            <a:off x="95226" y="4526678"/>
            <a:ext cx="11998500" cy="2234382"/>
          </a:xfrm>
          <a:prstGeom prst="rect">
            <a:avLst/>
          </a:prstGeom>
        </p:spPr>
      </p:pic>
      <p:sp>
        <p:nvSpPr>
          <p:cNvPr id="4" name="Object 3"/>
          <p:cNvSpPr/>
          <p:nvPr/>
        </p:nvSpPr>
        <p:spPr>
          <a:xfrm>
            <a:off x="3593083" y="2464053"/>
            <a:ext cx="4744169" cy="528505"/>
          </a:xfrm>
          <a:prstGeom prst="rect">
            <a:avLst/>
          </a:prstGeom>
          <a:noFill/>
        </p:spPr>
        <p:txBody>
          <a:bodyPr wrap="square" lIns="0" tIns="0" rIns="0" bIns="0" rtlCol="0" anchor="t"/>
          <a:lstStyle/>
          <a:p>
            <a:pPr algn="ctr">
              <a:lnSpc>
                <a:spcPts val="5906"/>
              </a:lnSpc>
              <a:spcAft>
                <a:spcPts val="600"/>
              </a:spcAft>
              <a:buNone/>
            </a:pPr>
            <a:r>
              <a:rPr lang="en-US" sz="6600" b="1">
                <a:latin typeface="+mj-lt"/>
                <a:ea typeface="Montserrat" pitchFamily="34" charset="-122"/>
                <a:cs typeface="Montserrat" pitchFamily="34" charset="-120"/>
              </a:rPr>
              <a:t>Thank You!</a:t>
            </a:r>
            <a:endParaRPr lang="en-US" sz="66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4e4da26e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r>
              <a:rPr lang="en-US" sz="3600" b="1">
                <a:solidFill>
                  <a:schemeClr val="tx1"/>
                </a:solidFill>
                <a:latin typeface="Arial"/>
                <a:cs typeface="Arial"/>
                <a:sym typeface="Arial"/>
              </a:rPr>
              <a:t>1 - Engage All Stakeholders</a:t>
            </a:r>
            <a:endParaRPr lang="en-US">
              <a:solidFill>
                <a:schemeClr val="tx1"/>
              </a:solidFill>
            </a:endParaRPr>
          </a:p>
        </p:txBody>
      </p:sp>
      <p:sp>
        <p:nvSpPr>
          <p:cNvPr id="123" name="Google Shape;123;gd34e4da26e_0_7"/>
          <p:cNvSpPr txBox="1">
            <a:spLocks noGrp="1"/>
          </p:cNvSpPr>
          <p:nvPr>
            <p:ph type="body" idx="1"/>
          </p:nvPr>
        </p:nvSpPr>
        <p:spPr>
          <a:xfrm>
            <a:off x="1097279" y="1845734"/>
            <a:ext cx="10115206" cy="4333124"/>
          </a:xfrm>
          <a:prstGeom prst="rect">
            <a:avLst/>
          </a:prstGeom>
          <a:noFill/>
          <a:ln>
            <a:noFill/>
          </a:ln>
        </p:spPr>
        <p:txBody>
          <a:bodyPr spcFirstLastPara="1" wrap="square" lIns="0" tIns="45700" rIns="0" bIns="45700" anchor="t" anchorCtr="0">
            <a:normAutofit lnSpcReduction="10000"/>
          </a:bodyPr>
          <a:lstStyle/>
          <a:p>
            <a:pPr indent="-347472">
              <a:lnSpc>
                <a:spcPct val="100000"/>
              </a:lnSpc>
              <a:spcAft>
                <a:spcPts val="200"/>
              </a:spcAft>
              <a:buClr>
                <a:schemeClr val="accent2"/>
              </a:buClr>
              <a:buSzPct val="150000"/>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Funder Collaboration </a:t>
            </a:r>
          </a:p>
          <a:p>
            <a:pPr marL="914400" lvl="2" indent="-347472">
              <a:lnSpc>
                <a:spcPct val="100000"/>
              </a:lnSpc>
              <a:spcBef>
                <a:spcPts val="1200"/>
              </a:spcBef>
              <a:spcAft>
                <a:spcPts val="200"/>
              </a:spcAft>
              <a:buClrTx/>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Government</a:t>
            </a:r>
          </a:p>
          <a:p>
            <a:pPr marL="914400" lvl="2" indent="-347345">
              <a:lnSpc>
                <a:spcPct val="100000"/>
              </a:lnSpc>
              <a:spcBef>
                <a:spcPts val="1200"/>
              </a:spcBef>
              <a:spcAft>
                <a:spcPts val="200"/>
              </a:spcAft>
              <a:buClrTx/>
              <a:buSzPct val="100000"/>
              <a:buFont typeface="Arial" panose="020B0604020202020204" pitchFamily="34" charset="0"/>
              <a:buChar char="‒"/>
            </a:pPr>
            <a:r>
              <a:rPr lang="en-US" sz="2400" dirty="0">
                <a:solidFill>
                  <a:schemeClr val="tx1"/>
                </a:solidFill>
                <a:latin typeface="Arial"/>
                <a:cs typeface="Arial"/>
              </a:rPr>
              <a:t>Local funders</a:t>
            </a:r>
            <a:endParaRPr lang="en-US" sz="2400" dirty="0">
              <a:solidFill>
                <a:schemeClr val="tx1"/>
              </a:solidFill>
              <a:latin typeface="Arial" panose="020B0604020202020204" pitchFamily="34" charset="0"/>
              <a:cs typeface="Arial" panose="020B0604020202020204" pitchFamily="34" charset="0"/>
            </a:endParaRPr>
          </a:p>
          <a:p>
            <a:pPr marL="914400" lvl="2" indent="-347345">
              <a:lnSpc>
                <a:spcPct val="100000"/>
              </a:lnSpc>
              <a:spcBef>
                <a:spcPts val="1200"/>
              </a:spcBef>
              <a:spcAft>
                <a:spcPts val="200"/>
              </a:spcAft>
              <a:buClrTx/>
              <a:buSzPct val="100000"/>
              <a:buFont typeface="Arial" panose="020B0604020202020204" pitchFamily="34" charset="0"/>
              <a:buChar char="‒"/>
            </a:pPr>
            <a:r>
              <a:rPr lang="en-US" sz="2400" dirty="0">
                <a:solidFill>
                  <a:schemeClr val="tx1"/>
                </a:solidFill>
                <a:latin typeface="Arial"/>
                <a:cs typeface="Arial"/>
              </a:rPr>
              <a:t>National partners (IOLTA and others)</a:t>
            </a:r>
            <a:endParaRPr lang="en-US" sz="2400" dirty="0">
              <a:solidFill>
                <a:schemeClr val="tx1"/>
              </a:solidFill>
              <a:latin typeface="Arial" panose="020B0604020202020204" pitchFamily="34" charset="0"/>
              <a:cs typeface="Arial" panose="020B0604020202020204" pitchFamily="34" charset="0"/>
            </a:endParaRPr>
          </a:p>
          <a:p>
            <a:pPr indent="-347472">
              <a:lnSpc>
                <a:spcPct val="100000"/>
              </a:lnSpc>
              <a:spcAft>
                <a:spcPts val="200"/>
              </a:spcAft>
              <a:buClr>
                <a:schemeClr val="accent2"/>
              </a:buClr>
              <a:buSzPct val="150000"/>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Network Building</a:t>
            </a:r>
          </a:p>
          <a:p>
            <a:pPr marL="914400" lvl="2" indent="-347345">
              <a:lnSpc>
                <a:spcPct val="100000"/>
              </a:lnSpc>
              <a:spcBef>
                <a:spcPts val="1200"/>
              </a:spcBef>
              <a:spcAft>
                <a:spcPts val="200"/>
              </a:spcAft>
              <a:buClrTx/>
              <a:buSzPct val="100000"/>
              <a:buFont typeface="Arial" panose="020B0604020202020204" pitchFamily="34" charset="0"/>
              <a:buChar char="‒"/>
            </a:pPr>
            <a:r>
              <a:rPr lang="en-US" sz="2200" dirty="0">
                <a:solidFill>
                  <a:schemeClr val="tx1"/>
                </a:solidFill>
                <a:latin typeface="Arial"/>
                <a:cs typeface="Arial"/>
              </a:rPr>
              <a:t>DC Legal Aid Transformations Network</a:t>
            </a:r>
            <a:endParaRPr lang="en-US" sz="2200" dirty="0">
              <a:solidFill>
                <a:schemeClr val="tx1"/>
              </a:solidFill>
              <a:latin typeface="Arial" panose="020B0604020202020204" pitchFamily="34" charset="0"/>
              <a:cs typeface="Arial" panose="020B0604020202020204" pitchFamily="34" charset="0"/>
            </a:endParaRPr>
          </a:p>
          <a:p>
            <a:pPr indent="-347472">
              <a:lnSpc>
                <a:spcPct val="100000"/>
              </a:lnSpc>
              <a:spcAft>
                <a:spcPts val="200"/>
              </a:spcAft>
              <a:buClr>
                <a:schemeClr val="accent2"/>
              </a:buClr>
              <a:buSzPct val="150000"/>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Partnership with DC Legal Community</a:t>
            </a:r>
          </a:p>
          <a:p>
            <a:pPr lvl="1" indent="-347345">
              <a:lnSpc>
                <a:spcPct val="100000"/>
              </a:lnSpc>
              <a:spcAft>
                <a:spcPts val="200"/>
              </a:spcAft>
              <a:buClr>
                <a:srgbClr val="E5AF01"/>
              </a:buClr>
              <a:buSzPct val="150000"/>
              <a:buFont typeface="Arial" panose="020B0604020202020204" pitchFamily="34" charset="0"/>
              <a:buChar char="•"/>
            </a:pPr>
            <a:r>
              <a:rPr lang="en-US" sz="2400" dirty="0">
                <a:solidFill>
                  <a:schemeClr val="tx1"/>
                </a:solidFill>
                <a:latin typeface="+mj-lt"/>
                <a:ea typeface="Arial"/>
                <a:cs typeface="Arial"/>
              </a:rPr>
              <a:t>Loan Repayment Assistance Program (LRAP)</a:t>
            </a:r>
          </a:p>
          <a:p>
            <a:pPr marL="742950" lvl="1">
              <a:lnSpc>
                <a:spcPct val="100000"/>
              </a:lnSpc>
              <a:spcBef>
                <a:spcPts val="1000"/>
              </a:spcBef>
              <a:spcAft>
                <a:spcPts val="1000"/>
              </a:spcAft>
              <a:buClr>
                <a:srgbClr val="FFD44B"/>
              </a:buClr>
              <a:buFont typeface="Arial,Sans-Serif"/>
              <a:buChar char="●"/>
            </a:pPr>
            <a:endParaRPr lang="en-US" sz="2600" dirty="0">
              <a:latin typeface="+mj-lt"/>
              <a:ea typeface="Arial"/>
            </a:endParaRPr>
          </a:p>
          <a:p>
            <a:pPr marL="285750" indent="-331470">
              <a:lnSpc>
                <a:spcPct val="100000"/>
              </a:lnSpc>
              <a:spcBef>
                <a:spcPts val="1000"/>
              </a:spcBef>
              <a:spcAft>
                <a:spcPts val="1000"/>
              </a:spcAft>
              <a:buClr>
                <a:srgbClr val="FFD44B"/>
              </a:buClr>
              <a:buFont typeface="Arial,Sans-Serif"/>
              <a:buChar char="●"/>
            </a:pPr>
            <a:endParaRPr lang="en-US" sz="2800" dirty="0">
              <a:latin typeface="+mj-lt"/>
              <a:ea typeface="Arial"/>
            </a:endParaRPr>
          </a:p>
          <a:p>
            <a:pPr marL="285750" indent="-331470">
              <a:lnSpc>
                <a:spcPct val="100000"/>
              </a:lnSpc>
              <a:spcBef>
                <a:spcPts val="0"/>
              </a:spcBef>
              <a:spcAft>
                <a:spcPts val="600"/>
              </a:spcAft>
              <a:buClr>
                <a:srgbClr val="FFD44B"/>
              </a:buClr>
              <a:buFont typeface="Arial,Sans-Serif"/>
              <a:buChar char="●"/>
            </a:pPr>
            <a:endParaRPr lang="en-US" sz="2800" dirty="0">
              <a:latin typeface="+mj-lt"/>
              <a:ea typeface="Arial"/>
            </a:endParaRPr>
          </a:p>
          <a:p>
            <a:pPr marL="383540" lvl="1" indent="-42545">
              <a:lnSpc>
                <a:spcPct val="100000"/>
              </a:lnSpc>
              <a:spcBef>
                <a:spcPts val="600"/>
              </a:spcBef>
              <a:buClr>
                <a:srgbClr val="FFD44B"/>
              </a:buClr>
              <a:buSzPct val="100000"/>
              <a:buFont typeface="Courier New"/>
              <a:buNone/>
            </a:pPr>
            <a:endParaRPr lang="en-US" sz="2800" b="1" dirty="0">
              <a:latin typeface="+mj-lt"/>
              <a:ea typeface="Arial"/>
            </a:endParaRPr>
          </a:p>
          <a:p>
            <a:pPr marL="911860" indent="-316865">
              <a:lnSpc>
                <a:spcPct val="100000"/>
              </a:lnSpc>
              <a:spcBef>
                <a:spcPts val="1600"/>
              </a:spcBef>
              <a:buClr>
                <a:srgbClr val="3F3F3F"/>
              </a:buClr>
              <a:buSzPct val="100000"/>
              <a:buNone/>
            </a:pPr>
            <a:endParaRPr lang="en-US" sz="2800" dirty="0">
              <a:solidFill>
                <a:schemeClr val="dk1"/>
              </a:solidFill>
              <a:latin typeface="+mj-lt"/>
              <a:ea typeface="Arial"/>
              <a:cs typeface="Arial"/>
            </a:endParaRPr>
          </a:p>
        </p:txBody>
      </p:sp>
      <p:sp>
        <p:nvSpPr>
          <p:cNvPr id="124" name="Google Shape;124;gd34e4da26e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latin typeface="Arial"/>
                <a:ea typeface="Arial"/>
                <a:cs typeface="Arial"/>
                <a:sym typeface="Arial"/>
              </a:rPr>
              <a:t>6</a:t>
            </a:r>
            <a:endParaRPr dirty="0">
              <a:latin typeface="Arial"/>
              <a:ea typeface="Arial"/>
              <a:cs typeface="Arial"/>
              <a:sym typeface="Arial"/>
            </a:endParaRPr>
          </a:p>
        </p:txBody>
      </p:sp>
    </p:spTree>
    <p:extLst>
      <p:ext uri="{BB962C8B-B14F-4D97-AF65-F5344CB8AC3E}">
        <p14:creationId xmlns:p14="http://schemas.microsoft.com/office/powerpoint/2010/main" val="96912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DAB77-CCB8-4405-B5A3-070DC824EDEA}"/>
              </a:ext>
            </a:extLst>
          </p:cNvPr>
          <p:cNvSpPr>
            <a:spLocks noGrp="1"/>
          </p:cNvSpPr>
          <p:nvPr>
            <p:ph type="title"/>
          </p:nvPr>
        </p:nvSpPr>
        <p:spPr>
          <a:xfrm>
            <a:off x="1097280" y="286327"/>
            <a:ext cx="10058400" cy="1450109"/>
          </a:xfrm>
        </p:spPr>
        <p:txBody>
          <a:bodyPr>
            <a:normAutofit fontScale="90000"/>
          </a:bodyPr>
          <a:lstStyle/>
          <a:p>
            <a:br>
              <a:rPr lang="en-US"/>
            </a:br>
            <a:r>
              <a:rPr lang="en-US">
                <a:solidFill>
                  <a:schemeClr val="tx1"/>
                </a:solidFill>
                <a:latin typeface="Arial"/>
                <a:cs typeface="Arial"/>
              </a:rPr>
              <a:t>DC Legal Aid Transformations Network </a:t>
            </a:r>
          </a:p>
        </p:txBody>
      </p:sp>
      <p:sp>
        <p:nvSpPr>
          <p:cNvPr id="19" name="Text Placeholder 2">
            <a:extLst>
              <a:ext uri="{FF2B5EF4-FFF2-40B4-BE49-F238E27FC236}">
                <a16:creationId xmlns:a16="http://schemas.microsoft.com/office/drawing/2014/main" id="{0E64C7BA-D6FD-DF1F-1BAD-C3CD9F5468FE}"/>
              </a:ext>
            </a:extLst>
          </p:cNvPr>
          <p:cNvSpPr>
            <a:spLocks noGrp="1"/>
          </p:cNvSpPr>
          <p:nvPr>
            <p:ph type="body" idx="1"/>
          </p:nvPr>
        </p:nvSpPr>
        <p:spPr>
          <a:xfrm>
            <a:off x="1097279" y="1845734"/>
            <a:ext cx="10058401" cy="2988191"/>
          </a:xfrm>
        </p:spPr>
        <p:txBody>
          <a:bodyPr>
            <a:normAutofit/>
          </a:bodyPr>
          <a:lstStyle/>
          <a:p>
            <a:pPr indent="-457200">
              <a:lnSpc>
                <a:spcPct val="120000"/>
              </a:lnSpc>
              <a:spcAft>
                <a:spcPts val="200"/>
              </a:spcAft>
              <a:buClr>
                <a:schemeClr val="accent2"/>
              </a:buClr>
              <a:buSzPct val="150000"/>
              <a:buFont typeface="Arial" panose="020B0604020202020204" pitchFamily="34" charset="0"/>
              <a:buChar char="•"/>
            </a:pPr>
            <a:r>
              <a:rPr lang="en-US" sz="2800" b="1" dirty="0">
                <a:latin typeface="Arial"/>
              </a:rPr>
              <a:t>Purpose </a:t>
            </a:r>
            <a:endParaRPr lang="en-US" dirty="0"/>
          </a:p>
          <a:p>
            <a:pPr lvl="1" indent="-457200">
              <a:lnSpc>
                <a:spcPct val="120000"/>
              </a:lnSpc>
              <a:spcAft>
                <a:spcPts val="200"/>
              </a:spcAft>
              <a:buClrTx/>
              <a:buSzPct val="100000"/>
              <a:buFont typeface="Arial" panose="020B0604020202020204" pitchFamily="34" charset="0"/>
              <a:buChar char="−"/>
            </a:pPr>
            <a:r>
              <a:rPr lang="en-US" dirty="0">
                <a:latin typeface="Arial"/>
              </a:rPr>
              <a:t>To advance a </a:t>
            </a:r>
            <a:r>
              <a:rPr lang="en-US" b="1" dirty="0">
                <a:latin typeface="Arial"/>
              </a:rPr>
              <a:t>user-centered system</a:t>
            </a:r>
            <a:r>
              <a:rPr lang="en-US" dirty="0">
                <a:latin typeface="Arial"/>
              </a:rPr>
              <a:t>, grounded in fostering </a:t>
            </a:r>
            <a:r>
              <a:rPr lang="en-US" b="1" dirty="0">
                <a:latin typeface="Arial"/>
              </a:rPr>
              <a:t>wellbeing</a:t>
            </a:r>
            <a:r>
              <a:rPr lang="en-US" dirty="0">
                <a:latin typeface="Arial"/>
              </a:rPr>
              <a:t>, </a:t>
            </a:r>
            <a:r>
              <a:rPr lang="en-US" b="1" dirty="0">
                <a:latin typeface="Arial"/>
              </a:rPr>
              <a:t>anti-racism</a:t>
            </a:r>
            <a:r>
              <a:rPr lang="en-US" dirty="0">
                <a:latin typeface="Arial"/>
              </a:rPr>
              <a:t> and </a:t>
            </a:r>
            <a:r>
              <a:rPr lang="en-US" b="1" dirty="0">
                <a:latin typeface="Arial"/>
              </a:rPr>
              <a:t>anti-poverty</a:t>
            </a:r>
            <a:r>
              <a:rPr lang="en-US" dirty="0">
                <a:latin typeface="Arial"/>
              </a:rPr>
              <a:t>, starting with creating a coordinated intake and referral system in DC and evolving into a “network of networks” for </a:t>
            </a:r>
            <a:r>
              <a:rPr lang="en-US" b="1" dirty="0">
                <a:latin typeface="Arial"/>
              </a:rPr>
              <a:t>connectivity, alignment,</a:t>
            </a:r>
            <a:r>
              <a:rPr lang="en-US" dirty="0">
                <a:latin typeface="Arial"/>
              </a:rPr>
              <a:t> and</a:t>
            </a:r>
            <a:r>
              <a:rPr lang="en-US" b="1" dirty="0">
                <a:latin typeface="Arial"/>
              </a:rPr>
              <a:t> action</a:t>
            </a:r>
          </a:p>
          <a:p>
            <a:pPr indent="-457200">
              <a:lnSpc>
                <a:spcPct val="120000"/>
              </a:lnSpc>
              <a:spcAft>
                <a:spcPts val="200"/>
              </a:spcAft>
              <a:buClr>
                <a:schemeClr val="accent2"/>
              </a:buClr>
              <a:buSzPct val="150000"/>
              <a:buFont typeface="Arial" panose="020B0604020202020204" pitchFamily="34" charset="0"/>
              <a:buChar char="•"/>
            </a:pPr>
            <a:r>
              <a:rPr lang="en-US" sz="2800" b="1" dirty="0">
                <a:latin typeface="Arial"/>
              </a:rPr>
              <a:t>Network Weaving</a:t>
            </a:r>
            <a:endParaRPr lang="en-US" sz="2800" dirty="0">
              <a:latin typeface="Arial"/>
            </a:endParaRPr>
          </a:p>
          <a:p>
            <a:pPr lvl="1" indent="-457200">
              <a:lnSpc>
                <a:spcPct val="120000"/>
              </a:lnSpc>
              <a:spcAft>
                <a:spcPts val="200"/>
              </a:spcAft>
              <a:buClrTx/>
              <a:buSzPct val="100000"/>
              <a:buFont typeface="Arial" panose="020B0604020202020204" pitchFamily="34" charset="0"/>
              <a:buChar char="−"/>
            </a:pPr>
            <a:r>
              <a:rPr lang="en-US" dirty="0">
                <a:latin typeface="Arial"/>
                <a:cs typeface="Arial"/>
              </a:rPr>
              <a:t>Get in touch with Network Project Manager Michanda Myles</a:t>
            </a:r>
          </a:p>
          <a:p>
            <a:pPr marL="457200" indent="-457200">
              <a:lnSpc>
                <a:spcPct val="120000"/>
              </a:lnSpc>
              <a:spcAft>
                <a:spcPts val="200"/>
              </a:spcAft>
              <a:buClr>
                <a:srgbClr val="FFD44B"/>
              </a:buClr>
              <a:buSzPct val="100000"/>
              <a:buFont typeface="Arial,Sans-Serif" panose="020B0604020202020204" pitchFamily="34" charset="0"/>
              <a:buChar char="•"/>
            </a:pPr>
            <a:endParaRPr lang="en-US" b="1" dirty="0">
              <a:latin typeface="Arial"/>
              <a:cs typeface="Arial"/>
            </a:endParaRPr>
          </a:p>
          <a:p>
            <a:pPr lvl="1">
              <a:buClr>
                <a:srgbClr val="FFD44B"/>
              </a:buClr>
              <a:buFont typeface="Wingdings"/>
              <a:buChar char="Ø"/>
            </a:pPr>
            <a:endParaRPr lang="en-US" dirty="0">
              <a:latin typeface="Arial"/>
            </a:endParaRPr>
          </a:p>
          <a:p>
            <a:pPr>
              <a:buFont typeface="Arial"/>
              <a:buChar char="•"/>
            </a:pPr>
            <a:endParaRPr lang="en-US" dirty="0">
              <a:latin typeface="Arial"/>
            </a:endParaRPr>
          </a:p>
        </p:txBody>
      </p:sp>
      <p:sp>
        <p:nvSpPr>
          <p:cNvPr id="21" name="Text Placeholder 2">
            <a:extLst>
              <a:ext uri="{FF2B5EF4-FFF2-40B4-BE49-F238E27FC236}">
                <a16:creationId xmlns:a16="http://schemas.microsoft.com/office/drawing/2014/main" id="{12575386-CEB6-5DAD-A5CC-F3706DE6937A}"/>
              </a:ext>
            </a:extLst>
          </p:cNvPr>
          <p:cNvSpPr txBox="1">
            <a:spLocks/>
          </p:cNvSpPr>
          <p:nvPr/>
        </p:nvSpPr>
        <p:spPr>
          <a:xfrm>
            <a:off x="1097279" y="4031091"/>
            <a:ext cx="8433760" cy="2154305"/>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defTabSz="914400" rtl="0" eaLnBrk="1" fontAlgn="auto" latinLnBrk="0" hangingPunct="1">
              <a:lnSpc>
                <a:spcPct val="90000"/>
              </a:lnSpc>
              <a:spcBef>
                <a:spcPts val="200"/>
              </a:spcBef>
              <a:spcAft>
                <a:spcPts val="0"/>
              </a:spcAft>
              <a:buClr>
                <a:schemeClr val="accent1"/>
              </a:buClr>
              <a:buSzPts val="1800"/>
              <a:buFont typeface="Calibri"/>
              <a:buChar char="◦"/>
              <a:tabLst/>
              <a:defRPr sz="1800" b="0" i="0" u="none" strike="noStrike" cap="none">
                <a:solidFill>
                  <a:srgbClr val="3F3F3F"/>
                </a:solidFill>
                <a:latin typeface="Calibri"/>
                <a:ea typeface="Calibri"/>
                <a:cs typeface="Calibri"/>
                <a:sym typeface="Calibri"/>
              </a:defRPr>
            </a:lvl2pPr>
            <a:lvl3pPr marL="1371600" marR="0" lvl="2" indent="-342900" algn="l" defTabSz="914400" rtl="0" eaLnBrk="1" fontAlgn="auto" latinLnBrk="0" hangingPunct="1">
              <a:lnSpc>
                <a:spcPct val="90000"/>
              </a:lnSpc>
              <a:spcBef>
                <a:spcPts val="400"/>
              </a:spcBef>
              <a:spcAft>
                <a:spcPts val="0"/>
              </a:spcAft>
              <a:buClr>
                <a:schemeClr val="accent1"/>
              </a:buClr>
              <a:buSzPts val="1800"/>
              <a:buFont typeface="Calibri"/>
              <a:buChar char="◦"/>
              <a:tabLst/>
              <a:defRPr sz="1400" b="0" i="0" u="none" strike="noStrike" cap="none">
                <a:solidFill>
                  <a:srgbClr val="3F3F3F"/>
                </a:solidFill>
                <a:latin typeface="Calibri"/>
                <a:ea typeface="Calibri"/>
                <a:cs typeface="Calibri"/>
                <a:sym typeface="Calibri"/>
              </a:defRPr>
            </a:lvl3pPr>
            <a:lvl4pPr marL="1828800" marR="0" lvl="3" indent="-342900" algn="l" defTabSz="914400" rtl="0" eaLnBrk="1" fontAlgn="auto" latinLnBrk="0" hangingPunct="1">
              <a:lnSpc>
                <a:spcPct val="90000"/>
              </a:lnSpc>
              <a:spcBef>
                <a:spcPts val="400"/>
              </a:spcBef>
              <a:spcAft>
                <a:spcPts val="0"/>
              </a:spcAft>
              <a:buClr>
                <a:schemeClr val="accent1"/>
              </a:buClr>
              <a:buSzPts val="1800"/>
              <a:buFont typeface="Calibri"/>
              <a:buChar char="◦"/>
              <a:tabLst/>
              <a:defRPr sz="1400" b="0" i="0" u="none" strike="noStrike" cap="none">
                <a:solidFill>
                  <a:srgbClr val="3F3F3F"/>
                </a:solidFill>
                <a:latin typeface="Calibri"/>
                <a:ea typeface="Calibri"/>
                <a:cs typeface="Calibri"/>
                <a:sym typeface="Calibri"/>
              </a:defRPr>
            </a:lvl4pPr>
            <a:lvl5pPr marL="2286000" marR="0" lvl="4" indent="-342900" algn="l" defTabSz="914400" rtl="0" eaLnBrk="1" fontAlgn="auto" latinLnBrk="0" hangingPunct="1">
              <a:lnSpc>
                <a:spcPct val="90000"/>
              </a:lnSpc>
              <a:spcBef>
                <a:spcPts val="400"/>
              </a:spcBef>
              <a:spcAft>
                <a:spcPts val="0"/>
              </a:spcAft>
              <a:buClr>
                <a:schemeClr val="accent1"/>
              </a:buClr>
              <a:buSzPts val="1800"/>
              <a:buFont typeface="Calibri"/>
              <a:buChar char="◦"/>
              <a:tabLst/>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nSpc>
                <a:spcPct val="120000"/>
              </a:lnSpc>
              <a:spcAft>
                <a:spcPts val="200"/>
              </a:spcAft>
              <a:buClr>
                <a:schemeClr val="accent2"/>
              </a:buClr>
              <a:buSzPct val="150000"/>
              <a:buNone/>
            </a:pPr>
            <a:endParaRPr lang="en-US" sz="2800" b="1" kern="0" dirty="0">
              <a:latin typeface="Arial"/>
            </a:endParaRPr>
          </a:p>
          <a:p>
            <a:pPr indent="-457200">
              <a:lnSpc>
                <a:spcPct val="120000"/>
              </a:lnSpc>
              <a:spcAft>
                <a:spcPts val="200"/>
              </a:spcAft>
              <a:buClr>
                <a:schemeClr val="accent2"/>
              </a:buClr>
              <a:buSzPct val="150000"/>
              <a:buFont typeface="Arial" panose="020B0604020202020204" pitchFamily="34" charset="0"/>
              <a:buChar char="•"/>
            </a:pPr>
            <a:r>
              <a:rPr lang="en-US" sz="2800" b="1" kern="0" dirty="0">
                <a:latin typeface="Arial"/>
                <a:cs typeface="Arial"/>
              </a:rPr>
              <a:t>Network Convening </a:t>
            </a:r>
            <a:endParaRPr lang="en-US" sz="2800" b="1" kern="0" dirty="0">
              <a:latin typeface="Arial"/>
            </a:endParaRPr>
          </a:p>
          <a:p>
            <a:pPr lvl="1" indent="-457200">
              <a:lnSpc>
                <a:spcPct val="120000"/>
              </a:lnSpc>
              <a:spcAft>
                <a:spcPts val="200"/>
              </a:spcAft>
              <a:buClrTx/>
              <a:buSzPct val="100000"/>
              <a:buFont typeface="Arial" panose="020B0604020202020204" pitchFamily="34" charset="0"/>
              <a:buChar char="−"/>
            </a:pPr>
            <a:r>
              <a:rPr lang="en-US" dirty="0">
                <a:effectLst/>
                <a:latin typeface="+mj-lt"/>
                <a:ea typeface="Calibri" panose="020F0502020204030204" pitchFamily="34" charset="0"/>
              </a:rPr>
              <a:t>Save the Date for September Convening (Wednesday, September 13)</a:t>
            </a:r>
            <a:endParaRPr lang="en-US" dirty="0">
              <a:latin typeface="Arial"/>
              <a:cs typeface="Arial"/>
            </a:endParaRPr>
          </a:p>
          <a:p>
            <a:pPr lvl="1">
              <a:buFont typeface="Wingdings"/>
              <a:buChar char="Ø"/>
            </a:pPr>
            <a:endParaRPr lang="en-US" kern="0" dirty="0">
              <a:latin typeface="Arial"/>
            </a:endParaRPr>
          </a:p>
          <a:p>
            <a:pPr>
              <a:buFont typeface="Arial"/>
              <a:buChar char="•"/>
            </a:pPr>
            <a:endParaRPr lang="en-US" kern="0" dirty="0">
              <a:latin typeface="Arial"/>
            </a:endParaRPr>
          </a:p>
        </p:txBody>
      </p:sp>
      <p:sp>
        <p:nvSpPr>
          <p:cNvPr id="4" name="Slide Number Placeholder 4">
            <a:extLst>
              <a:ext uri="{FF2B5EF4-FFF2-40B4-BE49-F238E27FC236}">
                <a16:creationId xmlns:a16="http://schemas.microsoft.com/office/drawing/2014/main" id="{FD6BE8D6-DC3E-6C18-0FA9-82B368C24F6D}"/>
              </a:ext>
            </a:extLst>
          </p:cNvPr>
          <p:cNvSpPr>
            <a:spLocks noGrp="1"/>
          </p:cNvSpPr>
          <p:nvPr>
            <p:ph type="sldNum" idx="12"/>
          </p:nvPr>
        </p:nvSpPr>
        <p:spPr>
          <a:xfrm>
            <a:off x="9900460" y="6459787"/>
            <a:ext cx="1312025" cy="365125"/>
          </a:xfrm>
        </p:spPr>
        <p:txBody>
          <a:bodyPr/>
          <a:lstStyle/>
          <a:p>
            <a:pPr marL="0" lvl="0" indent="0" algn="r"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223435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4D39-E79C-1272-26F3-9FAAF60FEC7F}"/>
              </a:ext>
            </a:extLst>
          </p:cNvPr>
          <p:cNvSpPr>
            <a:spLocks noGrp="1"/>
          </p:cNvSpPr>
          <p:nvPr>
            <p:ph type="title"/>
          </p:nvPr>
        </p:nvSpPr>
        <p:spPr>
          <a:xfrm>
            <a:off x="927255" y="399204"/>
            <a:ext cx="11254562" cy="1100769"/>
          </a:xfrm>
        </p:spPr>
        <p:txBody>
          <a:bodyPr>
            <a:normAutofit/>
          </a:bodyPr>
          <a:lstStyle/>
          <a:p>
            <a:pPr algn="ctr"/>
            <a:r>
              <a:rPr lang="en-US" sz="4000">
                <a:solidFill>
                  <a:schemeClr val="tx1"/>
                </a:solidFill>
                <a:latin typeface="Arial"/>
                <a:cs typeface="Arial"/>
              </a:rPr>
              <a:t>LRAP - Employers</a:t>
            </a:r>
            <a:endParaRPr lang="en-US"/>
          </a:p>
        </p:txBody>
      </p:sp>
      <p:sp>
        <p:nvSpPr>
          <p:cNvPr id="3" name="Text Placeholder 2">
            <a:extLst>
              <a:ext uri="{FF2B5EF4-FFF2-40B4-BE49-F238E27FC236}">
                <a16:creationId xmlns:a16="http://schemas.microsoft.com/office/drawing/2014/main" id="{76DA5DF7-7D0A-0B69-97E5-9B37D4E3346D}"/>
              </a:ext>
            </a:extLst>
          </p:cNvPr>
          <p:cNvSpPr>
            <a:spLocks noGrp="1"/>
          </p:cNvSpPr>
          <p:nvPr>
            <p:ph type="body" idx="1"/>
          </p:nvPr>
        </p:nvSpPr>
        <p:spPr>
          <a:xfrm>
            <a:off x="1069739" y="3140215"/>
            <a:ext cx="10014700" cy="452061"/>
          </a:xfrm>
        </p:spPr>
        <p:txBody>
          <a:bodyPr spcFirstLastPara="1" wrap="square" lIns="0" tIns="45700" rIns="0" bIns="45700" anchor="t" anchorCtr="0">
            <a:noAutofit/>
          </a:bodyPr>
          <a:lstStyle/>
          <a:p>
            <a:pPr>
              <a:spcBef>
                <a:spcPts val="200"/>
              </a:spcBef>
              <a:spcAft>
                <a:spcPts val="600"/>
              </a:spcAft>
            </a:pPr>
            <a:r>
              <a:rPr lang="en-US" sz="2400" b="1" dirty="0">
                <a:latin typeface="Arial"/>
                <a:cs typeface="Arial"/>
              </a:rPr>
              <a:t>Which Organizations are Qualified Employers?</a:t>
            </a:r>
          </a:p>
          <a:p>
            <a:pPr>
              <a:spcBef>
                <a:spcPts val="200"/>
              </a:spcBef>
              <a:spcAft>
                <a:spcPts val="600"/>
              </a:spcAft>
            </a:pPr>
            <a:endParaRPr lang="en-US" dirty="0">
              <a:latin typeface="Arial"/>
            </a:endParaRPr>
          </a:p>
          <a:p>
            <a:endParaRPr lang="en-US" dirty="0"/>
          </a:p>
        </p:txBody>
      </p:sp>
      <p:sp>
        <p:nvSpPr>
          <p:cNvPr id="5" name="Slide Number Placeholder 4">
            <a:extLst>
              <a:ext uri="{FF2B5EF4-FFF2-40B4-BE49-F238E27FC236}">
                <a16:creationId xmlns:a16="http://schemas.microsoft.com/office/drawing/2014/main" id="{A53E591E-EBA2-38CA-D6F7-6E32C8F19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a:t>
            </a:fld>
            <a:endParaRPr lang="en-US"/>
          </a:p>
        </p:txBody>
      </p:sp>
      <p:sp>
        <p:nvSpPr>
          <p:cNvPr id="6" name="TextBox 5">
            <a:extLst>
              <a:ext uri="{FF2B5EF4-FFF2-40B4-BE49-F238E27FC236}">
                <a16:creationId xmlns:a16="http://schemas.microsoft.com/office/drawing/2014/main" id="{BFAE5816-DFF8-2D86-4011-8085469F9098}"/>
              </a:ext>
            </a:extLst>
          </p:cNvPr>
          <p:cNvSpPr txBox="1"/>
          <p:nvPr/>
        </p:nvSpPr>
        <p:spPr>
          <a:xfrm>
            <a:off x="1193494" y="1790240"/>
            <a:ext cx="1026140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solidFill>
                  <a:srgbClr val="008478"/>
                </a:solidFill>
                <a:latin typeface="Arial"/>
                <a:ea typeface="Calibri"/>
                <a:cs typeface="Calibri"/>
              </a:rPr>
              <a:t>One-year, interest-free, forgivable loans of up to a statutory limit of $12,000 per year to qualified attorneys providing legal assistance to underserved DC residents</a:t>
            </a:r>
            <a:endParaRPr lang="en-US" sz="2400" b="1" dirty="0">
              <a:solidFill>
                <a:srgbClr val="008478"/>
              </a:solidFill>
              <a:latin typeface="Arial"/>
              <a:cs typeface="Arial"/>
            </a:endParaRPr>
          </a:p>
        </p:txBody>
      </p:sp>
      <p:sp>
        <p:nvSpPr>
          <p:cNvPr id="8" name="TextBox 7">
            <a:extLst>
              <a:ext uri="{FF2B5EF4-FFF2-40B4-BE49-F238E27FC236}">
                <a16:creationId xmlns:a16="http://schemas.microsoft.com/office/drawing/2014/main" id="{68D3EC3F-0DD2-CF1C-2FBA-7D8465650C69}"/>
              </a:ext>
            </a:extLst>
          </p:cNvPr>
          <p:cNvSpPr txBox="1"/>
          <p:nvPr/>
        </p:nvSpPr>
        <p:spPr>
          <a:xfrm>
            <a:off x="1358576" y="5487647"/>
            <a:ext cx="9477407" cy="338554"/>
          </a:xfrm>
          <a:prstGeom prst="rect">
            <a:avLst/>
          </a:prstGeom>
          <a:solidFill>
            <a:schemeClr val="bg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cs typeface="Arial"/>
              </a:rPr>
              <a:t>Email </a:t>
            </a:r>
            <a:r>
              <a:rPr lang="en-US" sz="1600" b="1" dirty="0">
                <a:cs typeface="Arial"/>
                <a:hlinkClick r:id="rId3"/>
              </a:rPr>
              <a:t>LRAP@dcbarfoundation.org</a:t>
            </a:r>
            <a:r>
              <a:rPr lang="en-US" sz="1600" b="1" dirty="0">
                <a:cs typeface="Arial"/>
              </a:rPr>
              <a:t> for more information. </a:t>
            </a:r>
          </a:p>
        </p:txBody>
      </p:sp>
      <p:sp>
        <p:nvSpPr>
          <p:cNvPr id="10" name="TextBox 9">
            <a:extLst>
              <a:ext uri="{FF2B5EF4-FFF2-40B4-BE49-F238E27FC236}">
                <a16:creationId xmlns:a16="http://schemas.microsoft.com/office/drawing/2014/main" id="{60706F95-125D-C33D-303C-1C3D31B6CDEF}"/>
              </a:ext>
            </a:extLst>
          </p:cNvPr>
          <p:cNvSpPr txBox="1"/>
          <p:nvPr/>
        </p:nvSpPr>
        <p:spPr>
          <a:xfrm>
            <a:off x="1781061" y="3653927"/>
            <a:ext cx="91872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3F3F3F"/>
                </a:solidFill>
                <a:latin typeface="Arial"/>
              </a:rPr>
              <a:t>DC-based, non-profit, tax-exempt charitable organizations that provide legal services to the District’s underserved residents and approved by the DC Bar Foundation. </a:t>
            </a:r>
            <a:endParaRPr lang="en-US" sz="2400" dirty="0"/>
          </a:p>
        </p:txBody>
      </p:sp>
    </p:spTree>
    <p:extLst>
      <p:ext uri="{BB962C8B-B14F-4D97-AF65-F5344CB8AC3E}">
        <p14:creationId xmlns:p14="http://schemas.microsoft.com/office/powerpoint/2010/main" val="315026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4D39-E79C-1272-26F3-9FAAF60FEC7F}"/>
              </a:ext>
            </a:extLst>
          </p:cNvPr>
          <p:cNvSpPr>
            <a:spLocks noGrp="1"/>
          </p:cNvSpPr>
          <p:nvPr>
            <p:ph type="title"/>
          </p:nvPr>
        </p:nvSpPr>
        <p:spPr>
          <a:xfrm>
            <a:off x="937438" y="342324"/>
            <a:ext cx="11254562" cy="1100769"/>
          </a:xfrm>
        </p:spPr>
        <p:txBody>
          <a:bodyPr>
            <a:normAutofit/>
          </a:bodyPr>
          <a:lstStyle/>
          <a:p>
            <a:pPr algn="ctr"/>
            <a:r>
              <a:rPr lang="en-US" sz="4000">
                <a:solidFill>
                  <a:schemeClr val="tx1"/>
                </a:solidFill>
                <a:latin typeface="Arial"/>
                <a:cs typeface="Arial"/>
              </a:rPr>
              <a:t>LRAP - Participants</a:t>
            </a:r>
            <a:endParaRPr lang="en-US" sz="400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D291027-E008-CC91-5742-DF99842ADC2B}"/>
              </a:ext>
            </a:extLst>
          </p:cNvPr>
          <p:cNvSpPr>
            <a:spLocks noGrp="1"/>
          </p:cNvSpPr>
          <p:nvPr>
            <p:ph type="body" idx="2"/>
          </p:nvPr>
        </p:nvSpPr>
        <p:spPr>
          <a:xfrm>
            <a:off x="782934" y="1854918"/>
            <a:ext cx="10565542" cy="2949215"/>
          </a:xfrm>
        </p:spPr>
        <p:txBody>
          <a:bodyPr>
            <a:normAutofit/>
          </a:bodyPr>
          <a:lstStyle/>
          <a:p>
            <a:pPr>
              <a:spcBef>
                <a:spcPts val="200"/>
              </a:spcBef>
              <a:spcAft>
                <a:spcPts val="600"/>
              </a:spcAft>
            </a:pPr>
            <a:r>
              <a:rPr lang="en-US" sz="2400" b="1">
                <a:solidFill>
                  <a:schemeClr val="tx1"/>
                </a:solidFill>
                <a:latin typeface="Arial"/>
              </a:rPr>
              <a:t>Who is Eligible to Receive Benefits?</a:t>
            </a:r>
          </a:p>
          <a:p>
            <a:pPr marL="571500" lvl="1" indent="0">
              <a:lnSpc>
                <a:spcPct val="120000"/>
              </a:lnSpc>
              <a:spcBef>
                <a:spcPts val="600"/>
              </a:spcBef>
              <a:spcAft>
                <a:spcPts val="600"/>
              </a:spcAft>
              <a:buNone/>
            </a:pPr>
            <a:r>
              <a:rPr lang="en-US" sz="2400">
                <a:solidFill>
                  <a:schemeClr val="tx1"/>
                </a:solidFill>
                <a:latin typeface="Arial"/>
              </a:rPr>
              <a:t>To be eligible, an employee must be:</a:t>
            </a:r>
          </a:p>
          <a:p>
            <a:pPr marL="571500" lvl="1" indent="0">
              <a:lnSpc>
                <a:spcPct val="120000"/>
              </a:lnSpc>
              <a:spcBef>
                <a:spcPts val="600"/>
              </a:spcBef>
              <a:spcAft>
                <a:spcPts val="600"/>
              </a:spcAft>
              <a:buNone/>
            </a:pPr>
            <a:endParaRPr lang="en-US">
              <a:latin typeface="Arial"/>
            </a:endParaRPr>
          </a:p>
        </p:txBody>
      </p:sp>
      <p:sp>
        <p:nvSpPr>
          <p:cNvPr id="5" name="Slide Number Placeholder 4">
            <a:extLst>
              <a:ext uri="{FF2B5EF4-FFF2-40B4-BE49-F238E27FC236}">
                <a16:creationId xmlns:a16="http://schemas.microsoft.com/office/drawing/2014/main" id="{A53E591E-EBA2-38CA-D6F7-6E32C8F19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dirty="0"/>
          </a:p>
        </p:txBody>
      </p:sp>
      <p:sp>
        <p:nvSpPr>
          <p:cNvPr id="8" name="TextBox 7">
            <a:extLst>
              <a:ext uri="{FF2B5EF4-FFF2-40B4-BE49-F238E27FC236}">
                <a16:creationId xmlns:a16="http://schemas.microsoft.com/office/drawing/2014/main" id="{68D3EC3F-0DD2-CF1C-2FBA-7D8465650C69}"/>
              </a:ext>
            </a:extLst>
          </p:cNvPr>
          <p:cNvSpPr txBox="1"/>
          <p:nvPr/>
        </p:nvSpPr>
        <p:spPr>
          <a:xfrm>
            <a:off x="1179638" y="5541518"/>
            <a:ext cx="9774828" cy="338554"/>
          </a:xfrm>
          <a:prstGeom prst="rect">
            <a:avLst/>
          </a:prstGeom>
          <a:solidFill>
            <a:schemeClr val="bg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cs typeface="Arial"/>
              </a:rPr>
              <a:t>Email LRAP@dcbarfoundation.org for more information.</a:t>
            </a:r>
          </a:p>
        </p:txBody>
      </p:sp>
      <p:sp>
        <p:nvSpPr>
          <p:cNvPr id="10" name="TextBox 9">
            <a:extLst>
              <a:ext uri="{FF2B5EF4-FFF2-40B4-BE49-F238E27FC236}">
                <a16:creationId xmlns:a16="http://schemas.microsoft.com/office/drawing/2014/main" id="{C74B91EF-F6F1-14BC-21FB-CBE4ADA2D5EB}"/>
              </a:ext>
            </a:extLst>
          </p:cNvPr>
          <p:cNvSpPr txBox="1"/>
          <p:nvPr/>
        </p:nvSpPr>
        <p:spPr>
          <a:xfrm>
            <a:off x="1624988" y="2873566"/>
            <a:ext cx="9905998" cy="2403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47345" rtl="0">
              <a:lnSpc>
                <a:spcPct val="80000"/>
              </a:lnSpc>
              <a:spcBef>
                <a:spcPts val="1200"/>
              </a:spcBef>
              <a:spcAft>
                <a:spcPts val="200"/>
              </a:spcAft>
            </a:pPr>
            <a:r>
              <a:rPr lang="en-US" sz="2400" dirty="0">
                <a:latin typeface="Arial" panose="020B0604020202020204" pitchFamily="34" charset="0"/>
                <a:ea typeface="Arial"/>
                <a:cs typeface="Arial" panose="020B0604020202020204" pitchFamily="34" charset="0"/>
              </a:rPr>
              <a:t>1.  A lawyer;​</a:t>
            </a:r>
            <a:endParaRPr lang="en-US" sz="2400" dirty="0">
              <a:latin typeface="Arial" panose="020B0604020202020204" pitchFamily="34" charset="0"/>
              <a:cs typeface="Arial" panose="020B0604020202020204" pitchFamily="34" charset="0"/>
            </a:endParaRPr>
          </a:p>
          <a:p>
            <a:pPr indent="-347345" rtl="0">
              <a:lnSpc>
                <a:spcPct val="80000"/>
              </a:lnSpc>
              <a:spcBef>
                <a:spcPts val="1200"/>
              </a:spcBef>
              <a:spcAft>
                <a:spcPts val="200"/>
              </a:spcAft>
            </a:pPr>
            <a:r>
              <a:rPr lang="en-US" sz="2400" dirty="0">
                <a:latin typeface="Arial" panose="020B0604020202020204" pitchFamily="34" charset="0"/>
                <a:ea typeface="Arial"/>
                <a:cs typeface="Arial" panose="020B0604020202020204" pitchFamily="34" charset="0"/>
              </a:rPr>
              <a:t>2.  Employed by a qualified organization;​</a:t>
            </a:r>
          </a:p>
          <a:p>
            <a:pPr indent="-347345" rtl="0">
              <a:lnSpc>
                <a:spcPct val="80000"/>
              </a:lnSpc>
              <a:spcBef>
                <a:spcPts val="1200"/>
              </a:spcBef>
              <a:spcAft>
                <a:spcPts val="200"/>
              </a:spcAft>
            </a:pPr>
            <a:r>
              <a:rPr lang="en-US" sz="2400" dirty="0">
                <a:latin typeface="Arial" panose="020B0604020202020204" pitchFamily="34" charset="0"/>
                <a:ea typeface="Arial"/>
                <a:cs typeface="Arial" panose="020B0604020202020204" pitchFamily="34" charset="0"/>
              </a:rPr>
              <a:t>3.  Having a current annual salary (including bonuses and other wages) of less than $100,000); and,​</a:t>
            </a:r>
          </a:p>
          <a:p>
            <a:pPr indent="-347345">
              <a:lnSpc>
                <a:spcPct val="80000"/>
              </a:lnSpc>
              <a:spcBef>
                <a:spcPts val="1200"/>
              </a:spcBef>
              <a:spcAft>
                <a:spcPts val="200"/>
              </a:spcAft>
            </a:pPr>
            <a:r>
              <a:rPr lang="en-US" sz="2400" dirty="0">
                <a:latin typeface="Arial" panose="020B0604020202020204" pitchFamily="34" charset="0"/>
                <a:ea typeface="Arial"/>
                <a:cs typeface="Arial" panose="020B0604020202020204" pitchFamily="34" charset="0"/>
              </a:rPr>
              <a:t>4.  Working not less than 35 hours per week for full-time benefits (17 hours per week for part-time benefits).​</a:t>
            </a:r>
          </a:p>
        </p:txBody>
      </p:sp>
    </p:spTree>
    <p:extLst>
      <p:ext uri="{BB962C8B-B14F-4D97-AF65-F5344CB8AC3E}">
        <p14:creationId xmlns:p14="http://schemas.microsoft.com/office/powerpoint/2010/main" val="321994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DCBF">
      <a:dk1>
        <a:srgbClr val="000000"/>
      </a:dk1>
      <a:lt1>
        <a:srgbClr val="FFFFFF"/>
      </a:lt1>
      <a:dk2>
        <a:srgbClr val="39302A"/>
      </a:dk2>
      <a:lt2>
        <a:srgbClr val="E5DEDB"/>
      </a:lt2>
      <a:accent1>
        <a:srgbClr val="FFD44B"/>
      </a:accent1>
      <a:accent2>
        <a:srgbClr val="E5AF01"/>
      </a:accent2>
      <a:accent3>
        <a:srgbClr val="EC7016"/>
      </a:accent3>
      <a:accent4>
        <a:srgbClr val="764E4E"/>
      </a:accent4>
      <a:accent5>
        <a:srgbClr val="9A7500"/>
      </a:accent5>
      <a:accent6>
        <a:srgbClr val="749EF2"/>
      </a:accent6>
      <a:hlink>
        <a:srgbClr val="EEB401"/>
      </a:hlink>
      <a:folHlink>
        <a:srgbClr val="AB8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ullet">
  <a:themeElements>
    <a:clrScheme name="DCBF">
      <a:dk1>
        <a:sysClr val="windowText" lastClr="000000"/>
      </a:dk1>
      <a:lt1>
        <a:sysClr val="window" lastClr="FFFFFF"/>
      </a:lt1>
      <a:dk2>
        <a:srgbClr val="39302A"/>
      </a:dk2>
      <a:lt2>
        <a:srgbClr val="E5DEDB"/>
      </a:lt2>
      <a:accent1>
        <a:srgbClr val="FFD44B"/>
      </a:accent1>
      <a:accent2>
        <a:srgbClr val="E5AF01"/>
      </a:accent2>
      <a:accent3>
        <a:srgbClr val="EC7016"/>
      </a:accent3>
      <a:accent4>
        <a:srgbClr val="764E4E"/>
      </a:accent4>
      <a:accent5>
        <a:srgbClr val="9A7500"/>
      </a:accent5>
      <a:accent6>
        <a:srgbClr val="749EF2"/>
      </a:accent6>
      <a:hlink>
        <a:srgbClr val="EEB401"/>
      </a:hlink>
      <a:folHlink>
        <a:srgbClr val="AB83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Retrospect">
  <a:themeElements>
    <a:clrScheme name="DCBF">
      <a:dk1>
        <a:srgbClr val="000000"/>
      </a:dk1>
      <a:lt1>
        <a:srgbClr val="FFFFFF"/>
      </a:lt1>
      <a:dk2>
        <a:srgbClr val="39302A"/>
      </a:dk2>
      <a:lt2>
        <a:srgbClr val="E5DEDB"/>
      </a:lt2>
      <a:accent1>
        <a:srgbClr val="FFD44B"/>
      </a:accent1>
      <a:accent2>
        <a:srgbClr val="E5AF01"/>
      </a:accent2>
      <a:accent3>
        <a:srgbClr val="EC7016"/>
      </a:accent3>
      <a:accent4>
        <a:srgbClr val="764E4E"/>
      </a:accent4>
      <a:accent5>
        <a:srgbClr val="9A7500"/>
      </a:accent5>
      <a:accent6>
        <a:srgbClr val="749EF2"/>
      </a:accent6>
      <a:hlink>
        <a:srgbClr val="EEB401"/>
      </a:hlink>
      <a:folHlink>
        <a:srgbClr val="AB8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04985B2039C04A9627BEDED81B3198" ma:contentTypeVersion="9" ma:contentTypeDescription="Create a new document." ma:contentTypeScope="" ma:versionID="92d48d3b783dd5fa1d9776078dac300b">
  <xsd:schema xmlns:xsd="http://www.w3.org/2001/XMLSchema" xmlns:xs="http://www.w3.org/2001/XMLSchema" xmlns:p="http://schemas.microsoft.com/office/2006/metadata/properties" xmlns:ns3="b2a0eba2-f654-4ccc-b47c-3186b871ae7d" xmlns:ns4="6238e051-cba8-49d5-865d-2d7a4c9df036" targetNamespace="http://schemas.microsoft.com/office/2006/metadata/properties" ma:root="true" ma:fieldsID="3e35b752a06f4182615f9a8945bd7469" ns3:_="" ns4:_="">
    <xsd:import namespace="b2a0eba2-f654-4ccc-b47c-3186b871ae7d"/>
    <xsd:import namespace="6238e051-cba8-49d5-865d-2d7a4c9df03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0eba2-f654-4ccc-b47c-3186b871a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8e051-cba8-49d5-865d-2d7a4c9df0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03D5AB-C8C1-4B95-8947-20C04D83BFFE}">
  <ds:schemaRefs>
    <ds:schemaRef ds:uri="http://schemas.microsoft.com/sharepoint/v3/contenttype/forms"/>
  </ds:schemaRefs>
</ds:datastoreItem>
</file>

<file path=customXml/itemProps2.xml><?xml version="1.0" encoding="utf-8"?>
<ds:datastoreItem xmlns:ds="http://schemas.openxmlformats.org/officeDocument/2006/customXml" ds:itemID="{38046429-1D88-4B7E-B077-20E95183A523}">
  <ds:schemaRefs>
    <ds:schemaRef ds:uri="6238e051-cba8-49d5-865d-2d7a4c9df036"/>
    <ds:schemaRef ds:uri="b2a0eba2-f654-4ccc-b47c-3186b871ae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38AC75-814A-45A2-B54C-0CF38207CE29}">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http://purl.org/dc/elements/1.1/"/>
    <ds:schemaRef ds:uri="6238e051-cba8-49d5-865d-2d7a4c9df036"/>
    <ds:schemaRef ds:uri="b2a0eba2-f654-4ccc-b47c-3186b871ae7d"/>
  </ds:schemaRefs>
</ds:datastoreItem>
</file>

<file path=docProps/app.xml><?xml version="1.0" encoding="utf-8"?>
<Properties xmlns="http://schemas.openxmlformats.org/officeDocument/2006/extended-properties" xmlns:vt="http://schemas.openxmlformats.org/officeDocument/2006/docPropsVTypes">
  <TotalTime>3416</TotalTime>
  <Words>2379</Words>
  <Application>Microsoft Office PowerPoint</Application>
  <PresentationFormat>Widescreen</PresentationFormat>
  <Paragraphs>448</Paragraphs>
  <Slides>56</Slides>
  <Notes>55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56</vt:i4>
      </vt:variant>
    </vt:vector>
  </HeadingPairs>
  <TitlesOfParts>
    <vt:vector size="70" baseType="lpstr">
      <vt:lpstr>Arial</vt:lpstr>
      <vt:lpstr>Calibri</vt:lpstr>
      <vt:lpstr>Wingdings</vt:lpstr>
      <vt:lpstr>Arial,Sans-Serif</vt:lpstr>
      <vt:lpstr>Courier New</vt:lpstr>
      <vt:lpstr>Calibri Light</vt:lpstr>
      <vt:lpstr>Wingdings,Sans-Serif</vt:lpstr>
      <vt:lpstr>Calibri,Sans-Serif</vt:lpstr>
      <vt:lpstr>Office Theme</vt:lpstr>
      <vt:lpstr>Retrospect</vt:lpstr>
      <vt:lpstr>Bullet</vt:lpstr>
      <vt:lpstr>Custom Design</vt:lpstr>
      <vt:lpstr>1_Custom Design</vt:lpstr>
      <vt:lpstr>2_Retrospect</vt:lpstr>
      <vt:lpstr>PowerPoint Presentation</vt:lpstr>
      <vt:lpstr>Overview of Today’s Information Session</vt:lpstr>
      <vt:lpstr>About the DC Bar Foundation</vt:lpstr>
      <vt:lpstr>Our Mission</vt:lpstr>
      <vt:lpstr>Our Strategic Framework</vt:lpstr>
      <vt:lpstr>1 - Engage All Stakeholders</vt:lpstr>
      <vt:lpstr> DC Legal Aid Transformations Network </vt:lpstr>
      <vt:lpstr>LRAP - Employers</vt:lpstr>
      <vt:lpstr>LRAP - Participants</vt:lpstr>
      <vt:lpstr>2 - Identify the Unmet Civil Legal Needs</vt:lpstr>
      <vt:lpstr>Coordinated Intake &amp; Referral</vt:lpstr>
      <vt:lpstr>3 - Infuse Racial Justice &amp; Racial  Equity in Our Work</vt:lpstr>
      <vt:lpstr>Demographic Data from 2023 Survey</vt:lpstr>
      <vt:lpstr>2023 Demographic Data – Overall</vt:lpstr>
      <vt:lpstr>Racial Equity – Capacity Building</vt:lpstr>
      <vt:lpstr>4 – Fund with Intention</vt:lpstr>
      <vt:lpstr>5 – Demonstrate That People Who Need Services Are Getting Them</vt:lpstr>
      <vt:lpstr>Grants Program Overview</vt:lpstr>
      <vt:lpstr>General Support Grants</vt:lpstr>
      <vt:lpstr>Access to Justice (ATJ) Grants</vt:lpstr>
      <vt:lpstr>Civil Legal Counsel Projects Program (CLCPP Grants)</vt:lpstr>
      <vt:lpstr>Breakout Groups</vt:lpstr>
      <vt:lpstr>"The future of legal aid in DC looks like . . ." </vt:lpstr>
      <vt:lpstr>Funding Overview </vt:lpstr>
      <vt:lpstr>2023 Funding</vt:lpstr>
      <vt:lpstr> ATJ Initiative Funding for FY24</vt:lpstr>
      <vt:lpstr>Questions?</vt:lpstr>
      <vt:lpstr>Grants Timeline</vt:lpstr>
      <vt:lpstr>2024 Grants Timeline</vt:lpstr>
      <vt:lpstr>Eligibility</vt:lpstr>
      <vt:lpstr>Eligibility</vt:lpstr>
      <vt:lpstr>Standards</vt:lpstr>
      <vt:lpstr>Standards</vt:lpstr>
      <vt:lpstr>Funding Priorities</vt:lpstr>
      <vt:lpstr>Funding Priorities</vt:lpstr>
      <vt:lpstr>Application</vt:lpstr>
      <vt:lpstr>Application Overview</vt:lpstr>
      <vt:lpstr>Part One: Organizational Profile</vt:lpstr>
      <vt:lpstr>Part Two: Proposal Data</vt:lpstr>
      <vt:lpstr>Part Two: Proposal Data cont’d</vt:lpstr>
      <vt:lpstr>Part Three: Proposal Attachments     ATJ</vt:lpstr>
      <vt:lpstr>Part Three: Proposal Attachments     CLCPP</vt:lpstr>
      <vt:lpstr>Part Three: Proposal Attachments General Support</vt:lpstr>
      <vt:lpstr>PowerPoint Presentation</vt:lpstr>
      <vt:lpstr>PowerPoint Presentation</vt:lpstr>
      <vt:lpstr>Budget Narrative Example</vt:lpstr>
      <vt:lpstr>Budget Narrative Example</vt:lpstr>
      <vt:lpstr>PowerPoint Presentation</vt:lpstr>
      <vt:lpstr>Grant Reporting Requirements</vt:lpstr>
      <vt:lpstr>Reporting Requirements</vt:lpstr>
      <vt:lpstr>Training and Technical Assistance</vt:lpstr>
      <vt:lpstr>Questions?</vt:lpstr>
      <vt:lpstr>Join Us! DC Bar Foundation Key Dates</vt:lpstr>
      <vt:lpstr>Contact Us!</vt:lpstr>
      <vt:lpstr>Connect With Us!</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Aracelis Gray</cp:lastModifiedBy>
  <cp:revision>526</cp:revision>
  <dcterms:created xsi:type="dcterms:W3CDTF">2021-07-28T19:36:12Z</dcterms:created>
  <dcterms:modified xsi:type="dcterms:W3CDTF">2023-07-27T15:59:04Z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0x0101005A04985B2039C04A9627BEDED81B3198</vt:lpwstr>
  </property>
</Properties>
</file>